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8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200"/>
  </p:notesMasterIdLst>
  <p:sldIdLst>
    <p:sldId id="276" r:id="rId3"/>
    <p:sldId id="257" r:id="rId4"/>
    <p:sldId id="259" r:id="rId5"/>
    <p:sldId id="268" r:id="rId6"/>
    <p:sldId id="258" r:id="rId7"/>
    <p:sldId id="269" r:id="rId8"/>
    <p:sldId id="270" r:id="rId9"/>
    <p:sldId id="273" r:id="rId10"/>
    <p:sldId id="261" r:id="rId11"/>
    <p:sldId id="262" r:id="rId12"/>
    <p:sldId id="264" r:id="rId13"/>
    <p:sldId id="265" r:id="rId14"/>
    <p:sldId id="266" r:id="rId15"/>
    <p:sldId id="267" r:id="rId16"/>
    <p:sldId id="275" r:id="rId17"/>
    <p:sldId id="263" r:id="rId18"/>
    <p:sldId id="256" r:id="rId19"/>
    <p:sldId id="370" r:id="rId20"/>
    <p:sldId id="372" r:id="rId21"/>
    <p:sldId id="381" r:id="rId22"/>
    <p:sldId id="380" r:id="rId23"/>
    <p:sldId id="382" r:id="rId24"/>
    <p:sldId id="373" r:id="rId25"/>
    <p:sldId id="383" r:id="rId26"/>
    <p:sldId id="384" r:id="rId27"/>
    <p:sldId id="277" r:id="rId28"/>
    <p:sldId id="278" r:id="rId29"/>
    <p:sldId id="374" r:id="rId30"/>
    <p:sldId id="375" r:id="rId31"/>
    <p:sldId id="280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260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272" r:id="rId62"/>
    <p:sldId id="413" r:id="rId63"/>
    <p:sldId id="414" r:id="rId64"/>
    <p:sldId id="415" r:id="rId65"/>
    <p:sldId id="279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524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288" r:id="rId93"/>
    <p:sldId id="287" r:id="rId94"/>
    <p:sldId id="289" r:id="rId95"/>
    <p:sldId id="282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283" r:id="rId106"/>
    <p:sldId id="450" r:id="rId107"/>
    <p:sldId id="451" r:id="rId108"/>
    <p:sldId id="452" r:id="rId109"/>
    <p:sldId id="453" r:id="rId110"/>
    <p:sldId id="454" r:id="rId111"/>
    <p:sldId id="455" r:id="rId112"/>
    <p:sldId id="456" r:id="rId113"/>
    <p:sldId id="457" r:id="rId114"/>
    <p:sldId id="458" r:id="rId115"/>
    <p:sldId id="459" r:id="rId116"/>
    <p:sldId id="460" r:id="rId117"/>
    <p:sldId id="461" r:id="rId118"/>
    <p:sldId id="462" r:id="rId119"/>
    <p:sldId id="463" r:id="rId120"/>
    <p:sldId id="464" r:id="rId121"/>
    <p:sldId id="465" r:id="rId122"/>
    <p:sldId id="466" r:id="rId123"/>
    <p:sldId id="467" r:id="rId124"/>
    <p:sldId id="468" r:id="rId125"/>
    <p:sldId id="469" r:id="rId126"/>
    <p:sldId id="470" r:id="rId127"/>
    <p:sldId id="471" r:id="rId128"/>
    <p:sldId id="293" r:id="rId129"/>
    <p:sldId id="294" r:id="rId130"/>
    <p:sldId id="286" r:id="rId131"/>
    <p:sldId id="285" r:id="rId132"/>
    <p:sldId id="290" r:id="rId133"/>
    <p:sldId id="297" r:id="rId134"/>
    <p:sldId id="295" r:id="rId135"/>
    <p:sldId id="298" r:id="rId136"/>
    <p:sldId id="299" r:id="rId137"/>
    <p:sldId id="291" r:id="rId138"/>
    <p:sldId id="292" r:id="rId139"/>
    <p:sldId id="472" r:id="rId140"/>
    <p:sldId id="473" r:id="rId141"/>
    <p:sldId id="474" r:id="rId142"/>
    <p:sldId id="475" r:id="rId143"/>
    <p:sldId id="281" r:id="rId144"/>
    <p:sldId id="296" r:id="rId145"/>
    <p:sldId id="284" r:id="rId146"/>
    <p:sldId id="476" r:id="rId147"/>
    <p:sldId id="477" r:id="rId148"/>
    <p:sldId id="478" r:id="rId149"/>
    <p:sldId id="479" r:id="rId150"/>
    <p:sldId id="480" r:id="rId151"/>
    <p:sldId id="481" r:id="rId152"/>
    <p:sldId id="301" r:id="rId153"/>
    <p:sldId id="482" r:id="rId154"/>
    <p:sldId id="300" r:id="rId155"/>
    <p:sldId id="483" r:id="rId156"/>
    <p:sldId id="484" r:id="rId157"/>
    <p:sldId id="485" r:id="rId158"/>
    <p:sldId id="486" r:id="rId159"/>
    <p:sldId id="487" r:id="rId160"/>
    <p:sldId id="488" r:id="rId161"/>
    <p:sldId id="489" r:id="rId162"/>
    <p:sldId id="490" r:id="rId163"/>
    <p:sldId id="491" r:id="rId164"/>
    <p:sldId id="492" r:id="rId165"/>
    <p:sldId id="493" r:id="rId166"/>
    <p:sldId id="494" r:id="rId167"/>
    <p:sldId id="495" r:id="rId168"/>
    <p:sldId id="496" r:id="rId169"/>
    <p:sldId id="497" r:id="rId170"/>
    <p:sldId id="498" r:id="rId171"/>
    <p:sldId id="499" r:id="rId172"/>
    <p:sldId id="500" r:id="rId173"/>
    <p:sldId id="501" r:id="rId174"/>
    <p:sldId id="502" r:id="rId175"/>
    <p:sldId id="503" r:id="rId176"/>
    <p:sldId id="504" r:id="rId177"/>
    <p:sldId id="505" r:id="rId178"/>
    <p:sldId id="506" r:id="rId179"/>
    <p:sldId id="507" r:id="rId180"/>
    <p:sldId id="508" r:id="rId181"/>
    <p:sldId id="509" r:id="rId182"/>
    <p:sldId id="510" r:id="rId183"/>
    <p:sldId id="511" r:id="rId184"/>
    <p:sldId id="512" r:id="rId185"/>
    <p:sldId id="513" r:id="rId186"/>
    <p:sldId id="514" r:id="rId187"/>
    <p:sldId id="515" r:id="rId188"/>
    <p:sldId id="525" r:id="rId189"/>
    <p:sldId id="526" r:id="rId190"/>
    <p:sldId id="527" r:id="rId191"/>
    <p:sldId id="528" r:id="rId192"/>
    <p:sldId id="529" r:id="rId193"/>
    <p:sldId id="530" r:id="rId194"/>
    <p:sldId id="274" r:id="rId195"/>
    <p:sldId id="531" r:id="rId196"/>
    <p:sldId id="532" r:id="rId197"/>
    <p:sldId id="271" r:id="rId198"/>
    <p:sldId id="533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DBC220-D55B-4043-B8DF-0B454064B451}">
          <p14:sldIdLst>
            <p14:sldId id="276"/>
          </p14:sldIdLst>
        </p14:section>
        <p14:section name="management team" id="{7E2B59BC-A781-403F-BEA5-FFE580426E6B}">
          <p14:sldIdLst>
            <p14:sldId id="257"/>
            <p14:sldId id="259"/>
            <p14:sldId id="268"/>
            <p14:sldId id="258"/>
            <p14:sldId id="269"/>
            <p14:sldId id="270"/>
            <p14:sldId id="273"/>
            <p14:sldId id="261"/>
            <p14:sldId id="262"/>
            <p14:sldId id="264"/>
            <p14:sldId id="265"/>
            <p14:sldId id="266"/>
            <p14:sldId id="267"/>
            <p14:sldId id="275"/>
            <p14:sldId id="263"/>
          </p14:sldIdLst>
        </p14:section>
        <p14:section name="project development team" id="{F3A1D626-D92D-49E0-8643-566979D97865}">
          <p14:sldIdLst>
            <p14:sldId id="256"/>
            <p14:sldId id="370"/>
            <p14:sldId id="372"/>
            <p14:sldId id="381"/>
            <p14:sldId id="380"/>
            <p14:sldId id="382"/>
            <p14:sldId id="373"/>
            <p14:sldId id="383"/>
            <p14:sldId id="384"/>
            <p14:sldId id="277"/>
            <p14:sldId id="278"/>
            <p14:sldId id="374"/>
            <p14:sldId id="375"/>
            <p14:sldId id="280"/>
          </p14:sldIdLst>
        </p14:section>
        <p14:section name="Loads &amp; dynamics team" id="{DB65745E-D40A-4C2A-9521-8047048C942A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260"/>
          </p14:sldIdLst>
        </p14:section>
        <p14:section name="feedback controller team" id="{A9420478-4E81-41E4-BF26-2924A5B23B4C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lidar assisted controller team" id="{4D460605-5A67-4E8A-8333-D361358D7FD3}">
          <p14:sldIdLst>
            <p14:sldId id="408"/>
            <p14:sldId id="409"/>
            <p14:sldId id="410"/>
            <p14:sldId id="411"/>
            <p14:sldId id="412"/>
            <p14:sldId id="272"/>
            <p14:sldId id="413"/>
            <p14:sldId id="414"/>
            <p14:sldId id="415"/>
            <p14:sldId id="279"/>
            <p14:sldId id="416"/>
            <p14:sldId id="417"/>
          </p14:sldIdLst>
        </p14:section>
        <p14:section name="rotor blade design team" id="{CB5D504D-FC92-40B3-9E79-1059E1813C0D}">
          <p14:sldIdLst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rotor blade structure team" id="{BC5708AB-B919-4013-817B-37621AA28BA2}">
          <p14:sldIdLst>
            <p14:sldId id="427"/>
            <p14:sldId id="428"/>
            <p14:sldId id="429"/>
            <p14:sldId id="430"/>
            <p14:sldId id="431"/>
            <p14:sldId id="432"/>
            <p14:sldId id="433"/>
            <p14:sldId id="524"/>
            <p14:sldId id="434"/>
            <p14:sldId id="435"/>
            <p14:sldId id="436"/>
          </p14:sldIdLst>
        </p14:section>
        <p14:section name="electrical drivetrain team" id="{F0508AB0-81D5-49F2-8C2A-911A1F4E3338}">
          <p14:sldIdLst>
            <p14:sldId id="437"/>
            <p14:sldId id="438"/>
            <p14:sldId id="439"/>
            <p14:sldId id="440"/>
            <p14:sldId id="288"/>
            <p14:sldId id="287"/>
            <p14:sldId id="289"/>
            <p14:sldId id="282"/>
            <p14:sldId id="441"/>
            <p14:sldId id="442"/>
          </p14:sldIdLst>
        </p14:section>
        <p14:section name="grid code team" id="{505338FB-ACCB-4768-83F5-296FDE608731}">
          <p14:sldIdLst>
            <p14:sldId id="443"/>
            <p14:sldId id="444"/>
            <p14:sldId id="445"/>
            <p14:sldId id="446"/>
            <p14:sldId id="447"/>
            <p14:sldId id="448"/>
            <p14:sldId id="449"/>
            <p14:sldId id="283"/>
            <p14:sldId id="450"/>
            <p14:sldId id="451"/>
          </p14:sldIdLst>
        </p14:section>
        <p14:section name="rotor hub &amp; pitch team" id="{48BB6DCD-B418-4792-BE21-4A06B352DFEF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rotor bearing team" id="{870B9C39-00FF-4E94-B949-5C18C0BB58DD}">
          <p14:sldIdLst>
            <p14:sldId id="468"/>
            <p14:sldId id="469"/>
            <p14:sldId id="470"/>
            <p14:sldId id="471"/>
            <p14:sldId id="293"/>
            <p14:sldId id="294"/>
            <p14:sldId id="286"/>
            <p14:sldId id="285"/>
            <p14:sldId id="290"/>
            <p14:sldId id="297"/>
            <p14:sldId id="295"/>
            <p14:sldId id="298"/>
            <p14:sldId id="299"/>
            <p14:sldId id="291"/>
            <p14:sldId id="292"/>
            <p14:sldId id="472"/>
          </p14:sldIdLst>
        </p14:section>
        <p14:section name="gearbox, brake and coupling team" id="{A576C584-F55D-411E-BBFA-A14516CECE52}">
          <p14:sldIdLst>
            <p14:sldId id="473"/>
            <p14:sldId id="474"/>
            <p14:sldId id="475"/>
            <p14:sldId id="281"/>
            <p14:sldId id="296"/>
            <p14:sldId id="284"/>
            <p14:sldId id="476"/>
            <p14:sldId id="477"/>
            <p14:sldId id="478"/>
            <p14:sldId id="479"/>
            <p14:sldId id="480"/>
            <p14:sldId id="481"/>
            <p14:sldId id="301"/>
            <p14:sldId id="482"/>
            <p14:sldId id="300"/>
            <p14:sldId id="483"/>
          </p14:sldIdLst>
        </p14:section>
        <p14:section name="machine bed &amp; yaw team" id="{96A26992-5DEA-4A97-A49D-D2305700ABA9}">
          <p14:sldIdLst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tower team" id="{72B5244F-EC5C-4DFC-A18C-87B628E1ED90}">
          <p14:sldIdLst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foundation team" id="{50476565-A6B8-4CC2-A381-DB58E5D82510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storage team" id="{352D9E04-8877-409F-9A9E-9E27B7CA45CE}">
          <p14:sldIdLst>
            <p14:sldId id="525"/>
            <p14:sldId id="526"/>
            <p14:sldId id="527"/>
            <p14:sldId id="528"/>
            <p14:sldId id="529"/>
            <p14:sldId id="530"/>
            <p14:sldId id="274"/>
            <p14:sldId id="531"/>
            <p14:sldId id="532"/>
            <p14:sldId id="271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BC194-FD80-423A-998D-1E5DFDFC763B}" v="194" dt="2025-10-13T21:15:59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76" autoAdjust="0"/>
  </p:normalViewPr>
  <p:slideViewPr>
    <p:cSldViewPr snapToGrid="0">
      <p:cViewPr varScale="1">
        <p:scale>
          <a:sx n="87" d="100"/>
          <a:sy n="87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microsoft.com/office/2016/11/relationships/changesInfo" Target="changesInfos/changesInfo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microsoft.com/office/2015/10/relationships/revisionInfo" Target="revisionInfo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De Mita" userId="6ce638df-d46f-4fb8-b9fa-d85fcdec2cd5" providerId="ADAL" clId="{08362040-18E5-4911-871A-90A5BB37375A}"/>
    <pc:docChg chg="undo custSel addSld delSld modSld modMainMaster addSection delSection modSection">
      <pc:chgData name="Federico De Mita" userId="6ce638df-d46f-4fb8-b9fa-d85fcdec2cd5" providerId="ADAL" clId="{08362040-18E5-4911-871A-90A5BB37375A}" dt="2025-10-13T21:16:09.495" v="886" actId="17846"/>
      <pc:docMkLst>
        <pc:docMk/>
      </pc:docMkLst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736408120" sldId="256"/>
        </pc:sldMkLst>
      </pc:sldChg>
      <pc:sldChg chg="addSp delSp modSp mod">
        <pc:chgData name="Federico De Mita" userId="6ce638df-d46f-4fb8-b9fa-d85fcdec2cd5" providerId="ADAL" clId="{08362040-18E5-4911-871A-90A5BB37375A}" dt="2025-10-13T16:45:34.936" v="203" actId="20577"/>
        <pc:sldMkLst>
          <pc:docMk/>
          <pc:sldMk cId="3444340814" sldId="257"/>
        </pc:sldMkLst>
        <pc:spChg chg="del mod">
          <ac:chgData name="Federico De Mita" userId="6ce638df-d46f-4fb8-b9fa-d85fcdec2cd5" providerId="ADAL" clId="{08362040-18E5-4911-871A-90A5BB37375A}" dt="2025-10-13T16:44:56.116" v="158" actId="478"/>
          <ac:spMkLst>
            <pc:docMk/>
            <pc:sldMk cId="3444340814" sldId="257"/>
            <ac:spMk id="3" creationId="{76047EDF-88D6-D7D6-690E-319A03EEFC72}"/>
          </ac:spMkLst>
        </pc:spChg>
        <pc:spChg chg="add del mod">
          <ac:chgData name="Federico De Mita" userId="6ce638df-d46f-4fb8-b9fa-d85fcdec2cd5" providerId="ADAL" clId="{08362040-18E5-4911-871A-90A5BB37375A}" dt="2025-10-13T16:45:10.772" v="162" actId="21"/>
          <ac:spMkLst>
            <pc:docMk/>
            <pc:sldMk cId="3444340814" sldId="257"/>
            <ac:spMk id="5" creationId="{DD3FB33C-EA14-7527-D1EC-6B189D6B2A2A}"/>
          </ac:spMkLst>
        </pc:spChg>
        <pc:spChg chg="add del mod">
          <ac:chgData name="Federico De Mita" userId="6ce638df-d46f-4fb8-b9fa-d85fcdec2cd5" providerId="ADAL" clId="{08362040-18E5-4911-871A-90A5BB37375A}" dt="2025-10-13T16:45:14.568" v="164"/>
          <ac:spMkLst>
            <pc:docMk/>
            <pc:sldMk cId="3444340814" sldId="257"/>
            <ac:spMk id="7" creationId="{232575F6-75B1-73B6-3E37-9BE114E8EE81}"/>
          </ac:spMkLst>
        </pc:spChg>
        <pc:spChg chg="add mod">
          <ac:chgData name="Federico De Mita" userId="6ce638df-d46f-4fb8-b9fa-d85fcdec2cd5" providerId="ADAL" clId="{08362040-18E5-4911-871A-90A5BB37375A}" dt="2025-10-13T16:45:34.936" v="203" actId="20577"/>
          <ac:spMkLst>
            <pc:docMk/>
            <pc:sldMk cId="3444340814" sldId="257"/>
            <ac:spMk id="8" creationId="{DD3FB33C-EA14-7527-D1EC-6B189D6B2A2A}"/>
          </ac:spMkLst>
        </pc:spChg>
      </pc:sldChg>
      <pc:sldChg chg="delSp modSp mod">
        <pc:chgData name="Federico De Mita" userId="6ce638df-d46f-4fb8-b9fa-d85fcdec2cd5" providerId="ADAL" clId="{08362040-18E5-4911-871A-90A5BB37375A}" dt="2025-10-13T16:58:26.935" v="512" actId="20577"/>
        <pc:sldMkLst>
          <pc:docMk/>
          <pc:sldMk cId="1897203379" sldId="258"/>
        </pc:sldMkLst>
        <pc:spChg chg="mod">
          <ac:chgData name="Federico De Mita" userId="6ce638df-d46f-4fb8-b9fa-d85fcdec2cd5" providerId="ADAL" clId="{08362040-18E5-4911-871A-90A5BB37375A}" dt="2025-10-13T16:58:26.935" v="512" actId="20577"/>
          <ac:spMkLst>
            <pc:docMk/>
            <pc:sldMk cId="1897203379" sldId="258"/>
            <ac:spMk id="2" creationId="{5744B739-08D8-6114-8A77-43E65390F0C6}"/>
          </ac:spMkLst>
        </pc:spChg>
        <pc:spChg chg="del mod">
          <ac:chgData name="Federico De Mita" userId="6ce638df-d46f-4fb8-b9fa-d85fcdec2cd5" providerId="ADAL" clId="{08362040-18E5-4911-871A-90A5BB37375A}" dt="2025-10-13T16:58:01.197" v="509" actId="478"/>
          <ac:spMkLst>
            <pc:docMk/>
            <pc:sldMk cId="1897203379" sldId="258"/>
            <ac:spMk id="11" creationId="{1C2DA2C6-4038-616B-96BF-515A12563388}"/>
          </ac:spMkLst>
        </pc:spChg>
        <pc:graphicFrameChg chg="mod">
          <ac:chgData name="Federico De Mita" userId="6ce638df-d46f-4fb8-b9fa-d85fcdec2cd5" providerId="ADAL" clId="{08362040-18E5-4911-871A-90A5BB37375A}" dt="2025-10-13T16:58:10.703" v="510" actId="1076"/>
          <ac:graphicFrameMkLst>
            <pc:docMk/>
            <pc:sldMk cId="1897203379" sldId="258"/>
            <ac:graphicFrameMk id="9" creationId="{3447E2AA-C85E-3066-E543-D0D895C32ACA}"/>
          </ac:graphicFrameMkLst>
        </pc:graphicFrameChg>
      </pc:sldChg>
      <pc:sldChg chg="modSp mod">
        <pc:chgData name="Federico De Mita" userId="6ce638df-d46f-4fb8-b9fa-d85fcdec2cd5" providerId="ADAL" clId="{08362040-18E5-4911-871A-90A5BB37375A}" dt="2025-10-13T17:19:35.481" v="881" actId="20577"/>
        <pc:sldMkLst>
          <pc:docMk/>
          <pc:sldMk cId="2990312158" sldId="259"/>
        </pc:sldMkLst>
        <pc:spChg chg="mod">
          <ac:chgData name="Federico De Mita" userId="6ce638df-d46f-4fb8-b9fa-d85fcdec2cd5" providerId="ADAL" clId="{08362040-18E5-4911-871A-90A5BB37375A}" dt="2025-10-13T17:19:35.481" v="881" actId="20577"/>
          <ac:spMkLst>
            <pc:docMk/>
            <pc:sldMk cId="2990312158" sldId="259"/>
            <ac:spMk id="2" creationId="{A0259B8B-A2B8-A09C-C9F9-E0D050C4D66D}"/>
          </ac:spMkLst>
        </pc:spChg>
        <pc:spChg chg="mod">
          <ac:chgData name="Federico De Mita" userId="6ce638df-d46f-4fb8-b9fa-d85fcdec2cd5" providerId="ADAL" clId="{08362040-18E5-4911-871A-90A5BB37375A}" dt="2025-10-13T17:18:00.678" v="847" actId="20577"/>
          <ac:spMkLst>
            <pc:docMk/>
            <pc:sldMk cId="2990312158" sldId="259"/>
            <ac:spMk id="5" creationId="{DFBA04DC-589C-C90B-E2E0-890624C54587}"/>
          </ac:spMkLst>
        </pc:spChg>
        <pc:spChg chg="mod">
          <ac:chgData name="Federico De Mita" userId="6ce638df-d46f-4fb8-b9fa-d85fcdec2cd5" providerId="ADAL" clId="{08362040-18E5-4911-871A-90A5BB37375A}" dt="2025-10-13T16:46:30.167" v="289" actId="20577"/>
          <ac:spMkLst>
            <pc:docMk/>
            <pc:sldMk cId="2990312158" sldId="259"/>
            <ac:spMk id="7" creationId="{13E88D69-9FD8-655B-723E-DDD5FBC480F6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877941250" sldId="260"/>
        </pc:sldMkLst>
      </pc:sldChg>
      <pc:sldChg chg="addSp modSp mod">
        <pc:chgData name="Federico De Mita" userId="6ce638df-d46f-4fb8-b9fa-d85fcdec2cd5" providerId="ADAL" clId="{08362040-18E5-4911-871A-90A5BB37375A}" dt="2025-10-13T17:18:26.883" v="871" actId="20577"/>
        <pc:sldMkLst>
          <pc:docMk/>
          <pc:sldMk cId="4088444979" sldId="261"/>
        </pc:sldMkLst>
        <pc:spChg chg="mod">
          <ac:chgData name="Federico De Mita" userId="6ce638df-d46f-4fb8-b9fa-d85fcdec2cd5" providerId="ADAL" clId="{08362040-18E5-4911-871A-90A5BB37375A}" dt="2025-10-13T16:58:41.429" v="518" actId="20577"/>
          <ac:spMkLst>
            <pc:docMk/>
            <pc:sldMk cId="4088444979" sldId="261"/>
            <ac:spMk id="2" creationId="{69369E07-749B-905D-F909-FE249735C419}"/>
          </ac:spMkLst>
        </pc:spChg>
        <pc:spChg chg="mod">
          <ac:chgData name="Federico De Mita" userId="6ce638df-d46f-4fb8-b9fa-d85fcdec2cd5" providerId="ADAL" clId="{08362040-18E5-4911-871A-90A5BB37375A}" dt="2025-10-13T17:18:26.883" v="871" actId="20577"/>
          <ac:spMkLst>
            <pc:docMk/>
            <pc:sldMk cId="4088444979" sldId="261"/>
            <ac:spMk id="5" creationId="{30FB0CBF-D434-1E88-E9EC-0AC30E92E754}"/>
          </ac:spMkLst>
        </pc:spChg>
        <pc:spChg chg="mod">
          <ac:chgData name="Federico De Mita" userId="6ce638df-d46f-4fb8-b9fa-d85fcdec2cd5" providerId="ADAL" clId="{08362040-18E5-4911-871A-90A5BB37375A}" dt="2025-10-13T17:09:51.905" v="795" actId="20577"/>
          <ac:spMkLst>
            <pc:docMk/>
            <pc:sldMk cId="4088444979" sldId="261"/>
            <ac:spMk id="8" creationId="{49D6AC61-5061-0AAB-2F2E-413FCB9A9EF6}"/>
          </ac:spMkLst>
        </pc:spChg>
        <pc:spChg chg="add mod">
          <ac:chgData name="Federico De Mita" userId="6ce638df-d46f-4fb8-b9fa-d85fcdec2cd5" providerId="ADAL" clId="{08362040-18E5-4911-871A-90A5BB37375A}" dt="2025-10-13T17:18:17.672" v="849"/>
          <ac:spMkLst>
            <pc:docMk/>
            <pc:sldMk cId="4088444979" sldId="261"/>
            <ac:spMk id="10" creationId="{472E8007-6477-AE2B-B189-299CA2FD38BF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36.197" v="872"/>
        <pc:sldMkLst>
          <pc:docMk/>
          <pc:sldMk cId="4189598190" sldId="262"/>
        </pc:sldMkLst>
        <pc:spChg chg="mod">
          <ac:chgData name="Federico De Mita" userId="6ce638df-d46f-4fb8-b9fa-d85fcdec2cd5" providerId="ADAL" clId="{08362040-18E5-4911-871A-90A5BB37375A}" dt="2025-10-13T16:58:49.677" v="522" actId="20577"/>
          <ac:spMkLst>
            <pc:docMk/>
            <pc:sldMk cId="4189598190" sldId="262"/>
            <ac:spMk id="2" creationId="{95A19499-798F-E1E3-C40B-4E604C3CD67D}"/>
          </ac:spMkLst>
        </pc:spChg>
        <pc:spChg chg="mod">
          <ac:chgData name="Federico De Mita" userId="6ce638df-d46f-4fb8-b9fa-d85fcdec2cd5" providerId="ADAL" clId="{08362040-18E5-4911-871A-90A5BB37375A}" dt="2025-10-13T17:18:36.197" v="872"/>
          <ac:spMkLst>
            <pc:docMk/>
            <pc:sldMk cId="4189598190" sldId="262"/>
            <ac:spMk id="5" creationId="{8DCECC10-1379-48B0-CDC3-175A4619F157}"/>
          </ac:spMkLst>
        </pc:spChg>
        <pc:spChg chg="del">
          <ac:chgData name="Federico De Mita" userId="6ce638df-d46f-4fb8-b9fa-d85fcdec2cd5" providerId="ADAL" clId="{08362040-18E5-4911-871A-90A5BB37375A}" dt="2025-10-13T17:10:00.804" v="796"/>
          <ac:spMkLst>
            <pc:docMk/>
            <pc:sldMk cId="4189598190" sldId="262"/>
            <ac:spMk id="8" creationId="{DD1034B6-4B87-82B6-C0DB-C28168657381}"/>
          </ac:spMkLst>
        </pc:spChg>
        <pc:spChg chg="add mod">
          <ac:chgData name="Federico De Mita" userId="6ce638df-d46f-4fb8-b9fa-d85fcdec2cd5" providerId="ADAL" clId="{08362040-18E5-4911-871A-90A5BB37375A}" dt="2025-10-13T17:10:00.804" v="796"/>
          <ac:spMkLst>
            <pc:docMk/>
            <pc:sldMk cId="4189598190" sldId="262"/>
            <ac:spMk id="10" creationId="{FCE27A5B-DC1F-5948-1902-35A975A50088}"/>
          </ac:spMkLst>
        </pc:spChg>
      </pc:sldChg>
      <pc:sldChg chg="addSp delSp modSp">
        <pc:chgData name="Federico De Mita" userId="6ce638df-d46f-4fb8-b9fa-d85fcdec2cd5" providerId="ADAL" clId="{08362040-18E5-4911-871A-90A5BB37375A}" dt="2025-10-13T17:19:10.076" v="878"/>
        <pc:sldMkLst>
          <pc:docMk/>
          <pc:sldMk cId="156715808" sldId="263"/>
        </pc:sldMkLst>
        <pc:spChg chg="mod">
          <ac:chgData name="Federico De Mita" userId="6ce638df-d46f-4fb8-b9fa-d85fcdec2cd5" providerId="ADAL" clId="{08362040-18E5-4911-871A-90A5BB37375A}" dt="2025-10-13T17:19:10.076" v="878"/>
          <ac:spMkLst>
            <pc:docMk/>
            <pc:sldMk cId="156715808" sldId="263"/>
            <ac:spMk id="5" creationId="{458B4A78-0CE7-A287-29FC-D868CD26B24E}"/>
          </ac:spMkLst>
        </pc:spChg>
        <pc:spChg chg="del">
          <ac:chgData name="Federico De Mita" userId="6ce638df-d46f-4fb8-b9fa-d85fcdec2cd5" providerId="ADAL" clId="{08362040-18E5-4911-871A-90A5BB37375A}" dt="2025-10-13T17:10:20.218" v="802"/>
          <ac:spMkLst>
            <pc:docMk/>
            <pc:sldMk cId="156715808" sldId="263"/>
            <ac:spMk id="7" creationId="{EBB56894-52B8-DC98-F6DF-5F8046944FDB}"/>
          </ac:spMkLst>
        </pc:spChg>
        <pc:spChg chg="add mod">
          <ac:chgData name="Federico De Mita" userId="6ce638df-d46f-4fb8-b9fa-d85fcdec2cd5" providerId="ADAL" clId="{08362040-18E5-4911-871A-90A5BB37375A}" dt="2025-10-13T17:10:20.218" v="802"/>
          <ac:spMkLst>
            <pc:docMk/>
            <pc:sldMk cId="156715808" sldId="263"/>
            <ac:spMk id="8" creationId="{478DB3D4-FED1-DA5D-790B-14EF09F2AC36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47.899" v="873"/>
        <pc:sldMkLst>
          <pc:docMk/>
          <pc:sldMk cId="501890004" sldId="264"/>
        </pc:sldMkLst>
        <pc:spChg chg="mod">
          <ac:chgData name="Federico De Mita" userId="6ce638df-d46f-4fb8-b9fa-d85fcdec2cd5" providerId="ADAL" clId="{08362040-18E5-4911-871A-90A5BB37375A}" dt="2025-10-13T16:58:46.215" v="520" actId="20577"/>
          <ac:spMkLst>
            <pc:docMk/>
            <pc:sldMk cId="501890004" sldId="264"/>
            <ac:spMk id="2" creationId="{8F666CF9-FF8B-C851-7924-0430F2A8189D}"/>
          </ac:spMkLst>
        </pc:spChg>
        <pc:spChg chg="mod">
          <ac:chgData name="Federico De Mita" userId="6ce638df-d46f-4fb8-b9fa-d85fcdec2cd5" providerId="ADAL" clId="{08362040-18E5-4911-871A-90A5BB37375A}" dt="2025-10-13T17:18:47.899" v="873"/>
          <ac:spMkLst>
            <pc:docMk/>
            <pc:sldMk cId="501890004" sldId="264"/>
            <ac:spMk id="5" creationId="{EED0305F-F9F4-C054-5B94-AE24ACDE386A}"/>
          </ac:spMkLst>
        </pc:spChg>
        <pc:spChg chg="del">
          <ac:chgData name="Federico De Mita" userId="6ce638df-d46f-4fb8-b9fa-d85fcdec2cd5" providerId="ADAL" clId="{08362040-18E5-4911-871A-90A5BB37375A}" dt="2025-10-13T17:10:04.288" v="797"/>
          <ac:spMkLst>
            <pc:docMk/>
            <pc:sldMk cId="501890004" sldId="264"/>
            <ac:spMk id="8" creationId="{948393B6-F31A-9E68-BC78-A88AA48A6353}"/>
          </ac:spMkLst>
        </pc:spChg>
        <pc:spChg chg="add mod">
          <ac:chgData name="Federico De Mita" userId="6ce638df-d46f-4fb8-b9fa-d85fcdec2cd5" providerId="ADAL" clId="{08362040-18E5-4911-871A-90A5BB37375A}" dt="2025-10-13T17:10:04.288" v="797"/>
          <ac:spMkLst>
            <pc:docMk/>
            <pc:sldMk cId="501890004" sldId="264"/>
            <ac:spMk id="9" creationId="{079B3974-A725-B519-DC80-25FB695983A0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52.789" v="874"/>
        <pc:sldMkLst>
          <pc:docMk/>
          <pc:sldMk cId="1273301832" sldId="265"/>
        </pc:sldMkLst>
        <pc:spChg chg="mod">
          <ac:chgData name="Federico De Mita" userId="6ce638df-d46f-4fb8-b9fa-d85fcdec2cd5" providerId="ADAL" clId="{08362040-18E5-4911-871A-90A5BB37375A}" dt="2025-10-13T16:58:53.893" v="524" actId="20577"/>
          <ac:spMkLst>
            <pc:docMk/>
            <pc:sldMk cId="1273301832" sldId="265"/>
            <ac:spMk id="2" creationId="{2282C5D8-D741-F6F5-A50C-5D5DFCCBE190}"/>
          </ac:spMkLst>
        </pc:spChg>
        <pc:spChg chg="mod">
          <ac:chgData name="Federico De Mita" userId="6ce638df-d46f-4fb8-b9fa-d85fcdec2cd5" providerId="ADAL" clId="{08362040-18E5-4911-871A-90A5BB37375A}" dt="2025-10-13T17:18:52.789" v="874"/>
          <ac:spMkLst>
            <pc:docMk/>
            <pc:sldMk cId="1273301832" sldId="265"/>
            <ac:spMk id="5" creationId="{CB5B7398-570F-E18F-B43A-F341490E24C2}"/>
          </ac:spMkLst>
        </pc:spChg>
        <pc:spChg chg="add mod">
          <ac:chgData name="Federico De Mita" userId="6ce638df-d46f-4fb8-b9fa-d85fcdec2cd5" providerId="ADAL" clId="{08362040-18E5-4911-871A-90A5BB37375A}" dt="2025-10-13T17:09:40.305" v="779" actId="20577"/>
          <ac:spMkLst>
            <pc:docMk/>
            <pc:sldMk cId="1273301832" sldId="265"/>
            <ac:spMk id="7" creationId="{A09CFBDA-DBE4-903E-EFA5-130F45CBD3A1}"/>
          </ac:spMkLst>
        </pc:spChg>
        <pc:spChg chg="del">
          <ac:chgData name="Federico De Mita" userId="6ce638df-d46f-4fb8-b9fa-d85fcdec2cd5" providerId="ADAL" clId="{08362040-18E5-4911-871A-90A5BB37375A}" dt="2025-10-13T17:10:07.514" v="798"/>
          <ac:spMkLst>
            <pc:docMk/>
            <pc:sldMk cId="1273301832" sldId="265"/>
            <ac:spMk id="8" creationId="{B3F1ACF8-1989-24D1-33CF-87D65B96F90D}"/>
          </ac:spMkLst>
        </pc:spChg>
        <pc:spChg chg="add mod">
          <ac:chgData name="Federico De Mita" userId="6ce638df-d46f-4fb8-b9fa-d85fcdec2cd5" providerId="ADAL" clId="{08362040-18E5-4911-871A-90A5BB37375A}" dt="2025-10-13T17:10:07.514" v="798"/>
          <ac:spMkLst>
            <pc:docMk/>
            <pc:sldMk cId="1273301832" sldId="265"/>
            <ac:spMk id="9" creationId="{84B089B3-F9E3-F508-404D-DD71E11900FE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8:56.510" v="875"/>
        <pc:sldMkLst>
          <pc:docMk/>
          <pc:sldMk cId="829148606" sldId="266"/>
        </pc:sldMkLst>
        <pc:spChg chg="mod">
          <ac:chgData name="Federico De Mita" userId="6ce638df-d46f-4fb8-b9fa-d85fcdec2cd5" providerId="ADAL" clId="{08362040-18E5-4911-871A-90A5BB37375A}" dt="2025-10-13T16:58:57.468" v="526" actId="20577"/>
          <ac:spMkLst>
            <pc:docMk/>
            <pc:sldMk cId="829148606" sldId="266"/>
            <ac:spMk id="2" creationId="{A8E59770-2409-8012-95EE-85E7C594D18E}"/>
          </ac:spMkLst>
        </pc:spChg>
        <pc:spChg chg="mod">
          <ac:chgData name="Federico De Mita" userId="6ce638df-d46f-4fb8-b9fa-d85fcdec2cd5" providerId="ADAL" clId="{08362040-18E5-4911-871A-90A5BB37375A}" dt="2025-10-13T17:08:30.550" v="758" actId="1076"/>
          <ac:spMkLst>
            <pc:docMk/>
            <pc:sldMk cId="829148606" sldId="266"/>
            <ac:spMk id="3" creationId="{913B63A8-0570-0200-78A8-E5EA67B0DE66}"/>
          </ac:spMkLst>
        </pc:spChg>
        <pc:spChg chg="mod">
          <ac:chgData name="Federico De Mita" userId="6ce638df-d46f-4fb8-b9fa-d85fcdec2cd5" providerId="ADAL" clId="{08362040-18E5-4911-871A-90A5BB37375A}" dt="2025-10-13T17:18:56.510" v="875"/>
          <ac:spMkLst>
            <pc:docMk/>
            <pc:sldMk cId="829148606" sldId="266"/>
            <ac:spMk id="5" creationId="{6F8B5263-B775-945C-1EA4-42109CDE02D2}"/>
          </ac:spMkLst>
        </pc:spChg>
        <pc:spChg chg="del">
          <ac:chgData name="Federico De Mita" userId="6ce638df-d46f-4fb8-b9fa-d85fcdec2cd5" providerId="ADAL" clId="{08362040-18E5-4911-871A-90A5BB37375A}" dt="2025-10-13T17:10:10.197" v="799"/>
          <ac:spMkLst>
            <pc:docMk/>
            <pc:sldMk cId="829148606" sldId="266"/>
            <ac:spMk id="8" creationId="{B02085AC-85E4-6AA4-9C54-C6AB408FAD4A}"/>
          </ac:spMkLst>
        </pc:spChg>
        <pc:spChg chg="mod">
          <ac:chgData name="Federico De Mita" userId="6ce638df-d46f-4fb8-b9fa-d85fcdec2cd5" providerId="ADAL" clId="{08362040-18E5-4911-871A-90A5BB37375A}" dt="2025-10-13T17:04:21.233" v="571" actId="120"/>
          <ac:spMkLst>
            <pc:docMk/>
            <pc:sldMk cId="829148606" sldId="266"/>
            <ac:spMk id="34" creationId="{3D06A942-DE7D-1589-FEBB-FC0DE3B41AF8}"/>
          </ac:spMkLst>
        </pc:spChg>
        <pc:spChg chg="mod">
          <ac:chgData name="Federico De Mita" userId="6ce638df-d46f-4fb8-b9fa-d85fcdec2cd5" providerId="ADAL" clId="{08362040-18E5-4911-871A-90A5BB37375A}" dt="2025-10-13T17:08:24.449" v="756" actId="14100"/>
          <ac:spMkLst>
            <pc:docMk/>
            <pc:sldMk cId="829148606" sldId="266"/>
            <ac:spMk id="35" creationId="{9CB5C492-04EB-839F-A608-AC7772702EF3}"/>
          </ac:spMkLst>
        </pc:spChg>
        <pc:spChg chg="mod">
          <ac:chgData name="Federico De Mita" userId="6ce638df-d46f-4fb8-b9fa-d85fcdec2cd5" providerId="ADAL" clId="{08362040-18E5-4911-871A-90A5BB37375A}" dt="2025-10-13T17:09:10.299" v="770" actId="1036"/>
          <ac:spMkLst>
            <pc:docMk/>
            <pc:sldMk cId="829148606" sldId="266"/>
            <ac:spMk id="36" creationId="{EA532176-B032-E303-63EF-FC97C0F49882}"/>
          </ac:spMkLst>
        </pc:spChg>
        <pc:spChg chg="del mod">
          <ac:chgData name="Federico De Mita" userId="6ce638df-d46f-4fb8-b9fa-d85fcdec2cd5" providerId="ADAL" clId="{08362040-18E5-4911-871A-90A5BB37375A}" dt="2025-10-13T17:03:08.821" v="558" actId="478"/>
          <ac:spMkLst>
            <pc:docMk/>
            <pc:sldMk cId="829148606" sldId="266"/>
            <ac:spMk id="39" creationId="{4ABA9E1F-1F1F-6959-30EF-5A7A7B59F3FF}"/>
          </ac:spMkLst>
        </pc:spChg>
        <pc:spChg chg="mod">
          <ac:chgData name="Federico De Mita" userId="6ce638df-d46f-4fb8-b9fa-d85fcdec2cd5" providerId="ADAL" clId="{08362040-18E5-4911-871A-90A5BB37375A}" dt="2025-10-13T17:09:10.299" v="770" actId="1036"/>
          <ac:spMkLst>
            <pc:docMk/>
            <pc:sldMk cId="829148606" sldId="266"/>
            <ac:spMk id="40" creationId="{C144811B-BFF5-1FA6-FC0B-E86B14CC53D8}"/>
          </ac:spMkLst>
        </pc:spChg>
        <pc:spChg chg="add mod">
          <ac:chgData name="Federico De Mita" userId="6ce638df-d46f-4fb8-b9fa-d85fcdec2cd5" providerId="ADAL" clId="{08362040-18E5-4911-871A-90A5BB37375A}" dt="2025-10-13T17:02:39.276" v="551" actId="1582"/>
          <ac:spMkLst>
            <pc:docMk/>
            <pc:sldMk cId="829148606" sldId="266"/>
            <ac:spMk id="42" creationId="{E5E13CFE-5264-7E37-8546-F8014D82BB24}"/>
          </ac:spMkLst>
        </pc:spChg>
        <pc:spChg chg="add mod">
          <ac:chgData name="Federico De Mita" userId="6ce638df-d46f-4fb8-b9fa-d85fcdec2cd5" providerId="ADAL" clId="{08362040-18E5-4911-871A-90A5BB37375A}" dt="2025-10-13T17:08:28.696" v="757" actId="1076"/>
          <ac:spMkLst>
            <pc:docMk/>
            <pc:sldMk cId="829148606" sldId="266"/>
            <ac:spMk id="44" creationId="{2572F7EB-6658-2012-75F8-70C7089A8C77}"/>
          </ac:spMkLst>
        </pc:spChg>
        <pc:spChg chg="add mod">
          <ac:chgData name="Federico De Mita" userId="6ce638df-d46f-4fb8-b9fa-d85fcdec2cd5" providerId="ADAL" clId="{08362040-18E5-4911-871A-90A5BB37375A}" dt="2025-10-13T17:06:58.728" v="683" actId="1037"/>
          <ac:spMkLst>
            <pc:docMk/>
            <pc:sldMk cId="829148606" sldId="266"/>
            <ac:spMk id="46" creationId="{61BD3F9C-53A5-A7EF-B8EF-A640D7231571}"/>
          </ac:spMkLst>
        </pc:spChg>
        <pc:spChg chg="add mod">
          <ac:chgData name="Federico De Mita" userId="6ce638df-d46f-4fb8-b9fa-d85fcdec2cd5" providerId="ADAL" clId="{08362040-18E5-4911-871A-90A5BB37375A}" dt="2025-10-13T17:08:48.641" v="759" actId="1076"/>
          <ac:spMkLst>
            <pc:docMk/>
            <pc:sldMk cId="829148606" sldId="266"/>
            <ac:spMk id="49" creationId="{F9D8232A-BCFC-2012-290D-AD5F010200F6}"/>
          </ac:spMkLst>
        </pc:spChg>
        <pc:spChg chg="add mod">
          <ac:chgData name="Federico De Mita" userId="6ce638df-d46f-4fb8-b9fa-d85fcdec2cd5" providerId="ADAL" clId="{08362040-18E5-4911-871A-90A5BB37375A}" dt="2025-10-13T17:08:08.792" v="754" actId="1076"/>
          <ac:spMkLst>
            <pc:docMk/>
            <pc:sldMk cId="829148606" sldId="266"/>
            <ac:spMk id="50" creationId="{91B0A30E-B45F-8834-397E-EB225C5A97E1}"/>
          </ac:spMkLst>
        </pc:spChg>
        <pc:spChg chg="add mod">
          <ac:chgData name="Federico De Mita" userId="6ce638df-d46f-4fb8-b9fa-d85fcdec2cd5" providerId="ADAL" clId="{08362040-18E5-4911-871A-90A5BB37375A}" dt="2025-10-13T17:10:10.197" v="799"/>
          <ac:spMkLst>
            <pc:docMk/>
            <pc:sldMk cId="829148606" sldId="266"/>
            <ac:spMk id="51" creationId="{5F4B979F-36DA-EA5C-A62E-E6FC0FC5968A}"/>
          </ac:spMkLst>
        </pc:spChg>
        <pc:cxnChg chg="add mod">
          <ac:chgData name="Federico De Mita" userId="6ce638df-d46f-4fb8-b9fa-d85fcdec2cd5" providerId="ADAL" clId="{08362040-18E5-4911-871A-90A5BB37375A}" dt="2025-10-13T17:06:53.750" v="676" actId="1038"/>
          <ac:cxnSpMkLst>
            <pc:docMk/>
            <pc:sldMk cId="829148606" sldId="266"/>
            <ac:cxnSpMk id="48" creationId="{092035DC-E0F5-AD62-4D2E-1C2E2B70CD6B}"/>
          </ac:cxnSpMkLst>
        </pc:cxnChg>
      </pc:sldChg>
      <pc:sldChg chg="addSp delSp modSp mod">
        <pc:chgData name="Federico De Mita" userId="6ce638df-d46f-4fb8-b9fa-d85fcdec2cd5" providerId="ADAL" clId="{08362040-18E5-4911-871A-90A5BB37375A}" dt="2025-10-13T17:19:00.169" v="876"/>
        <pc:sldMkLst>
          <pc:docMk/>
          <pc:sldMk cId="280165358" sldId="267"/>
        </pc:sldMkLst>
        <pc:spChg chg="mod">
          <ac:chgData name="Federico De Mita" userId="6ce638df-d46f-4fb8-b9fa-d85fcdec2cd5" providerId="ADAL" clId="{08362040-18E5-4911-871A-90A5BB37375A}" dt="2025-10-13T16:59:00.762" v="528" actId="20577"/>
          <ac:spMkLst>
            <pc:docMk/>
            <pc:sldMk cId="280165358" sldId="267"/>
            <ac:spMk id="2" creationId="{84110709-0FB6-9814-FEBC-EEE81BF6DF2C}"/>
          </ac:spMkLst>
        </pc:spChg>
        <pc:spChg chg="mod">
          <ac:chgData name="Federico De Mita" userId="6ce638df-d46f-4fb8-b9fa-d85fcdec2cd5" providerId="ADAL" clId="{08362040-18E5-4911-871A-90A5BB37375A}" dt="2025-10-13T17:19:00.169" v="876"/>
          <ac:spMkLst>
            <pc:docMk/>
            <pc:sldMk cId="280165358" sldId="267"/>
            <ac:spMk id="5" creationId="{80D09B1E-D272-49B0-18EF-01452A84D9D0}"/>
          </ac:spMkLst>
        </pc:spChg>
        <pc:spChg chg="del">
          <ac:chgData name="Federico De Mita" userId="6ce638df-d46f-4fb8-b9fa-d85fcdec2cd5" providerId="ADAL" clId="{08362040-18E5-4911-871A-90A5BB37375A}" dt="2025-10-13T17:10:13.341" v="800"/>
          <ac:spMkLst>
            <pc:docMk/>
            <pc:sldMk cId="280165358" sldId="267"/>
            <ac:spMk id="8" creationId="{C846FB83-31FA-1A55-981E-926465214143}"/>
          </ac:spMkLst>
        </pc:spChg>
        <pc:spChg chg="add mod">
          <ac:chgData name="Federico De Mita" userId="6ce638df-d46f-4fb8-b9fa-d85fcdec2cd5" providerId="ADAL" clId="{08362040-18E5-4911-871A-90A5BB37375A}" dt="2025-10-13T17:10:13.341" v="800"/>
          <ac:spMkLst>
            <pc:docMk/>
            <pc:sldMk cId="280165358" sldId="267"/>
            <ac:spMk id="23" creationId="{26F6E27A-30EC-696C-A4EF-D6377499138B}"/>
          </ac:spMkLst>
        </pc:spChg>
      </pc:sldChg>
      <pc:sldChg chg="addSp modSp add del mod">
        <pc:chgData name="Federico De Mita" userId="6ce638df-d46f-4fb8-b9fa-d85fcdec2cd5" providerId="ADAL" clId="{08362040-18E5-4911-871A-90A5BB37375A}" dt="2025-10-13T16:58:31.096" v="514" actId="20577"/>
        <pc:sldMkLst>
          <pc:docMk/>
          <pc:sldMk cId="1849236932" sldId="269"/>
        </pc:sldMkLst>
        <pc:spChg chg="mod">
          <ac:chgData name="Federico De Mita" userId="6ce638df-d46f-4fb8-b9fa-d85fcdec2cd5" providerId="ADAL" clId="{08362040-18E5-4911-871A-90A5BB37375A}" dt="2025-10-13T16:58:31.096" v="514" actId="20577"/>
          <ac:spMkLst>
            <pc:docMk/>
            <pc:sldMk cId="1849236932" sldId="269"/>
            <ac:spMk id="2" creationId="{6AC1F4A7-26DF-A717-4803-4AA54462D300}"/>
          </ac:spMkLst>
        </pc:spChg>
        <pc:spChg chg="mod">
          <ac:chgData name="Federico De Mita" userId="6ce638df-d46f-4fb8-b9fa-d85fcdec2cd5" providerId="ADAL" clId="{08362040-18E5-4911-871A-90A5BB37375A}" dt="2025-10-13T16:57:26.894" v="499" actId="20577"/>
          <ac:spMkLst>
            <pc:docMk/>
            <pc:sldMk cId="1849236932" sldId="269"/>
            <ac:spMk id="3" creationId="{6CCF852D-C557-4EB0-59C1-4EE73CF3CDE0}"/>
          </ac:spMkLst>
        </pc:spChg>
        <pc:spChg chg="add mod">
          <ac:chgData name="Federico De Mita" userId="6ce638df-d46f-4fb8-b9fa-d85fcdec2cd5" providerId="ADAL" clId="{08362040-18E5-4911-871A-90A5BB37375A}" dt="2025-10-13T16:57:42.660" v="507" actId="1076"/>
          <ac:spMkLst>
            <pc:docMk/>
            <pc:sldMk cId="1849236932" sldId="269"/>
            <ac:spMk id="10" creationId="{A478FFB4-1BE3-F275-E36A-19FBB4050053}"/>
          </ac:spMkLst>
        </pc:spChg>
        <pc:cxnChg chg="add mod">
          <ac:chgData name="Federico De Mita" userId="6ce638df-d46f-4fb8-b9fa-d85fcdec2cd5" providerId="ADAL" clId="{08362040-18E5-4911-871A-90A5BB37375A}" dt="2025-10-13T16:57:32.686" v="500" actId="1076"/>
          <ac:cxnSpMkLst>
            <pc:docMk/>
            <pc:sldMk cId="1849236932" sldId="269"/>
            <ac:cxnSpMk id="9" creationId="{F221972E-812E-A7B6-6687-86A2A1D98CDA}"/>
          </ac:cxnSpMkLst>
        </pc:cxnChg>
      </pc:sldChg>
      <pc:sldChg chg="modSp mod">
        <pc:chgData name="Federico De Mita" userId="6ce638df-d46f-4fb8-b9fa-d85fcdec2cd5" providerId="ADAL" clId="{08362040-18E5-4911-871A-90A5BB37375A}" dt="2025-10-13T17:05:06.125" v="576" actId="1076"/>
        <pc:sldMkLst>
          <pc:docMk/>
          <pc:sldMk cId="2358722310" sldId="270"/>
        </pc:sldMkLst>
        <pc:spChg chg="mod">
          <ac:chgData name="Federico De Mita" userId="6ce638df-d46f-4fb8-b9fa-d85fcdec2cd5" providerId="ADAL" clId="{08362040-18E5-4911-871A-90A5BB37375A}" dt="2025-10-13T16:58:34.398" v="516" actId="20577"/>
          <ac:spMkLst>
            <pc:docMk/>
            <pc:sldMk cId="2358722310" sldId="270"/>
            <ac:spMk id="2" creationId="{88902C3F-363D-7736-5117-6C820A1DDDC6}"/>
          </ac:spMkLst>
        </pc:spChg>
        <pc:graphicFrameChg chg="mod modGraphic">
          <ac:chgData name="Federico De Mita" userId="6ce638df-d46f-4fb8-b9fa-d85fcdec2cd5" providerId="ADAL" clId="{08362040-18E5-4911-871A-90A5BB37375A}" dt="2025-10-13T17:05:06.125" v="576" actId="1076"/>
          <ac:graphicFrameMkLst>
            <pc:docMk/>
            <pc:sldMk cId="2358722310" sldId="270"/>
            <ac:graphicFrameMk id="3" creationId="{7FA766F4-4486-AF17-E1EF-F943F67ED8F2}"/>
          </ac:graphicFrameMkLst>
        </pc:graphicFrameChg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423157087" sldId="271"/>
        </pc:sldMkLst>
      </pc:sldChg>
      <pc:sldChg chg="del">
        <pc:chgData name="Federico De Mita" userId="6ce638df-d46f-4fb8-b9fa-d85fcdec2cd5" providerId="ADAL" clId="{08362040-18E5-4911-871A-90A5BB37375A}" dt="2025-10-13T16:48:29.451" v="290" actId="47"/>
        <pc:sldMkLst>
          <pc:docMk/>
          <pc:sldMk cId="4186670911" sldId="271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968310652" sldId="272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481921085" sldId="274"/>
        </pc:sldMkLst>
      </pc:sldChg>
      <pc:sldChg chg="modSp add del mod">
        <pc:chgData name="Federico De Mita" userId="6ce638df-d46f-4fb8-b9fa-d85fcdec2cd5" providerId="ADAL" clId="{08362040-18E5-4911-871A-90A5BB37375A}" dt="2025-10-13T16:51:26.711" v="305" actId="47"/>
        <pc:sldMkLst>
          <pc:docMk/>
          <pc:sldMk cId="2861884016" sldId="274"/>
        </pc:sldMkLst>
        <pc:spChg chg="mod">
          <ac:chgData name="Federico De Mita" userId="6ce638df-d46f-4fb8-b9fa-d85fcdec2cd5" providerId="ADAL" clId="{08362040-18E5-4911-871A-90A5BB37375A}" dt="2025-10-13T16:48:40.362" v="298" actId="20577"/>
          <ac:spMkLst>
            <pc:docMk/>
            <pc:sldMk cId="2861884016" sldId="274"/>
            <ac:spMk id="2" creationId="{C04A5D0B-D16A-6D3F-7A2F-6440CA2BFECC}"/>
          </ac:spMkLst>
        </pc:spChg>
      </pc:sldChg>
      <pc:sldChg chg="addSp delSp modSp mod">
        <pc:chgData name="Federico De Mita" userId="6ce638df-d46f-4fb8-b9fa-d85fcdec2cd5" providerId="ADAL" clId="{08362040-18E5-4911-871A-90A5BB37375A}" dt="2025-10-13T17:19:05.051" v="877"/>
        <pc:sldMkLst>
          <pc:docMk/>
          <pc:sldMk cId="964793650" sldId="275"/>
        </pc:sldMkLst>
        <pc:spChg chg="mod">
          <ac:chgData name="Federico De Mita" userId="6ce638df-d46f-4fb8-b9fa-d85fcdec2cd5" providerId="ADAL" clId="{08362040-18E5-4911-871A-90A5BB37375A}" dt="2025-10-13T16:59:04.104" v="530" actId="20577"/>
          <ac:spMkLst>
            <pc:docMk/>
            <pc:sldMk cId="964793650" sldId="275"/>
            <ac:spMk id="2" creationId="{7D23E31F-F3AD-AAC9-9123-E8E3BA1DE5E0}"/>
          </ac:spMkLst>
        </pc:spChg>
        <pc:spChg chg="mod">
          <ac:chgData name="Federico De Mita" userId="6ce638df-d46f-4fb8-b9fa-d85fcdec2cd5" providerId="ADAL" clId="{08362040-18E5-4911-871A-90A5BB37375A}" dt="2025-10-13T17:19:05.051" v="877"/>
          <ac:spMkLst>
            <pc:docMk/>
            <pc:sldMk cId="964793650" sldId="275"/>
            <ac:spMk id="5" creationId="{AAFE62C6-6418-AE05-D646-395EF5183E93}"/>
          </ac:spMkLst>
        </pc:spChg>
        <pc:spChg chg="mod">
          <ac:chgData name="Federico De Mita" userId="6ce638df-d46f-4fb8-b9fa-d85fcdec2cd5" providerId="ADAL" clId="{08362040-18E5-4911-871A-90A5BB37375A}" dt="2025-10-13T16:59:40.136" v="535" actId="1076"/>
          <ac:spMkLst>
            <pc:docMk/>
            <pc:sldMk cId="964793650" sldId="275"/>
            <ac:spMk id="7" creationId="{60713955-B267-8873-F104-41362B508849}"/>
          </ac:spMkLst>
        </pc:spChg>
        <pc:spChg chg="del">
          <ac:chgData name="Federico De Mita" userId="6ce638df-d46f-4fb8-b9fa-d85fcdec2cd5" providerId="ADAL" clId="{08362040-18E5-4911-871A-90A5BB37375A}" dt="2025-10-13T17:10:16.617" v="801"/>
          <ac:spMkLst>
            <pc:docMk/>
            <pc:sldMk cId="964793650" sldId="275"/>
            <ac:spMk id="8" creationId="{C7C3ED67-A7F8-EC6B-F79D-959D1DCA2F68}"/>
          </ac:spMkLst>
        </pc:spChg>
        <pc:spChg chg="mod">
          <ac:chgData name="Federico De Mita" userId="6ce638df-d46f-4fb8-b9fa-d85fcdec2cd5" providerId="ADAL" clId="{08362040-18E5-4911-871A-90A5BB37375A}" dt="2025-10-13T16:59:43.856" v="536" actId="1076"/>
          <ac:spMkLst>
            <pc:docMk/>
            <pc:sldMk cId="964793650" sldId="275"/>
            <ac:spMk id="10" creationId="{9948B87B-4263-8711-A920-D7B3053B2F13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11" creationId="{8522C950-9ACF-AFE8-2FA2-49E1715DC58D}"/>
          </ac:spMkLst>
        </pc:spChg>
        <pc:spChg chg="mod">
          <ac:chgData name="Federico De Mita" userId="6ce638df-d46f-4fb8-b9fa-d85fcdec2cd5" providerId="ADAL" clId="{08362040-18E5-4911-871A-90A5BB37375A}" dt="2025-10-13T17:00:03.309" v="540" actId="1582"/>
          <ac:spMkLst>
            <pc:docMk/>
            <pc:sldMk cId="964793650" sldId="275"/>
            <ac:spMk id="16" creationId="{A1544941-71DD-9868-5360-4C59997FDE76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19" creationId="{0AB2C963-171A-A9E8-A3B0-9D815CE8C654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4" creationId="{F83E2ED6-91B5-9EC3-38CA-88EBB9554F1B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5" creationId="{5618F7A6-95AF-0311-A9D1-457E764ACE6E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6" creationId="{12DDF2EA-72BD-AEE1-28E0-A282FDF9416E}"/>
          </ac:spMkLst>
        </pc:spChg>
        <pc:spChg chg="mod">
          <ac:chgData name="Federico De Mita" userId="6ce638df-d46f-4fb8-b9fa-d85fcdec2cd5" providerId="ADAL" clId="{08362040-18E5-4911-871A-90A5BB37375A}" dt="2025-10-13T17:00:23.722" v="544" actId="1582"/>
          <ac:spMkLst>
            <pc:docMk/>
            <pc:sldMk cId="964793650" sldId="275"/>
            <ac:spMk id="38" creationId="{E08E3599-76A2-867E-7CCE-9BE5872A2355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39" creationId="{BE95F680-39EB-FF3B-9CFA-15C06965F938}"/>
          </ac:spMkLst>
        </pc:spChg>
        <pc:spChg chg="mod">
          <ac:chgData name="Federico De Mita" userId="6ce638df-d46f-4fb8-b9fa-d85fcdec2cd5" providerId="ADAL" clId="{08362040-18E5-4911-871A-90A5BB37375A}" dt="2025-10-13T16:59:35.488" v="534" actId="1076"/>
          <ac:spMkLst>
            <pc:docMk/>
            <pc:sldMk cId="964793650" sldId="275"/>
            <ac:spMk id="40" creationId="{4135DEBF-023E-545B-6987-66CE512E2712}"/>
          </ac:spMkLst>
        </pc:spChg>
        <pc:spChg chg="add mod">
          <ac:chgData name="Federico De Mita" userId="6ce638df-d46f-4fb8-b9fa-d85fcdec2cd5" providerId="ADAL" clId="{08362040-18E5-4911-871A-90A5BB37375A}" dt="2025-10-13T17:10:16.617" v="801"/>
          <ac:spMkLst>
            <pc:docMk/>
            <pc:sldMk cId="964793650" sldId="275"/>
            <ac:spMk id="41" creationId="{4F7F145F-E509-0DE7-86F6-FD95A15FAEFD}"/>
          </ac:spMkLst>
        </pc:spChg>
      </pc:sldChg>
      <pc:sldChg chg="new">
        <pc:chgData name="Federico De Mita" userId="6ce638df-d46f-4fb8-b9fa-d85fcdec2cd5" providerId="ADAL" clId="{08362040-18E5-4911-871A-90A5BB37375A}" dt="2025-10-13T15:48:55.713" v="0" actId="680"/>
        <pc:sldMkLst>
          <pc:docMk/>
          <pc:sldMk cId="2213417864" sldId="276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3992428796" sldId="277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2514509176" sldId="278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2061616501" sldId="279"/>
        </pc:sldMkLst>
      </pc:sldChg>
      <pc:sldChg chg="delSp add mod">
        <pc:chgData name="Federico De Mita" userId="6ce638df-d46f-4fb8-b9fa-d85fcdec2cd5" providerId="ADAL" clId="{08362040-18E5-4911-871A-90A5BB37375A}" dt="2025-10-13T17:12:06.305" v="816" actId="478"/>
        <pc:sldMkLst>
          <pc:docMk/>
          <pc:sldMk cId="3000438418" sldId="280"/>
        </pc:sldMkLst>
        <pc:spChg chg="del">
          <ac:chgData name="Federico De Mita" userId="6ce638df-d46f-4fb8-b9fa-d85fcdec2cd5" providerId="ADAL" clId="{08362040-18E5-4911-871A-90A5BB37375A}" dt="2025-10-13T17:12:06.305" v="816" actId="478"/>
          <ac:spMkLst>
            <pc:docMk/>
            <pc:sldMk cId="3000438418" sldId="280"/>
            <ac:spMk id="18" creationId="{3D8187B5-BEAA-1733-584D-176607E94ED0}"/>
          </ac:spMkLst>
        </pc:spChg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710777708" sldId="281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630279054" sldId="282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961321209" sldId="283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609203851" sldId="284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745014524" sldId="285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304114039" sldId="286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328826316" sldId="287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3026558984" sldId="288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593158202" sldId="289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796229094" sldId="290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383902850" sldId="291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475788547" sldId="292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412430862" sldId="293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4265818553" sldId="294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447328870" sldId="295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837445233" sldId="296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967978121" sldId="297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666580399" sldId="298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1090152595" sldId="299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869473922" sldId="300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11571711" sldId="301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1867452798" sldId="370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9560458" sldId="372"/>
        </pc:sldMkLst>
      </pc:sldChg>
      <pc:sldChg chg="delSp modSp add mod">
        <pc:chgData name="Federico De Mita" userId="6ce638df-d46f-4fb8-b9fa-d85fcdec2cd5" providerId="ADAL" clId="{08362040-18E5-4911-871A-90A5BB37375A}" dt="2025-10-13T17:11:34.068" v="809" actId="14100"/>
        <pc:sldMkLst>
          <pc:docMk/>
          <pc:sldMk cId="151718272" sldId="373"/>
        </pc:sldMkLst>
        <pc:spChg chg="mod">
          <ac:chgData name="Federico De Mita" userId="6ce638df-d46f-4fb8-b9fa-d85fcdec2cd5" providerId="ADAL" clId="{08362040-18E5-4911-871A-90A5BB37375A}" dt="2025-10-13T17:11:34.068" v="809" actId="14100"/>
          <ac:spMkLst>
            <pc:docMk/>
            <pc:sldMk cId="151718272" sldId="373"/>
            <ac:spMk id="5" creationId="{CF85ED49-82A4-CC4C-7450-D8DB7020F430}"/>
          </ac:spMkLst>
        </pc:spChg>
        <pc:spChg chg="del">
          <ac:chgData name="Federico De Mita" userId="6ce638df-d46f-4fb8-b9fa-d85fcdec2cd5" providerId="ADAL" clId="{08362040-18E5-4911-871A-90A5BB37375A}" dt="2025-10-13T17:11:30.203" v="808" actId="478"/>
          <ac:spMkLst>
            <pc:docMk/>
            <pc:sldMk cId="151718272" sldId="373"/>
            <ac:spMk id="18" creationId="{7A5CF224-45D0-914A-1CAC-A01CDC4A0C23}"/>
          </ac:spMkLst>
        </pc:spChg>
      </pc:sldChg>
      <pc:sldChg chg="delSp add mod">
        <pc:chgData name="Federico De Mita" userId="6ce638df-d46f-4fb8-b9fa-d85fcdec2cd5" providerId="ADAL" clId="{08362040-18E5-4911-871A-90A5BB37375A}" dt="2025-10-13T17:11:55.379" v="814" actId="478"/>
        <pc:sldMkLst>
          <pc:docMk/>
          <pc:sldMk cId="3952331712" sldId="374"/>
        </pc:sldMkLst>
        <pc:spChg chg="del">
          <ac:chgData name="Federico De Mita" userId="6ce638df-d46f-4fb8-b9fa-d85fcdec2cd5" providerId="ADAL" clId="{08362040-18E5-4911-871A-90A5BB37375A}" dt="2025-10-13T17:11:55.379" v="814" actId="478"/>
          <ac:spMkLst>
            <pc:docMk/>
            <pc:sldMk cId="3952331712" sldId="374"/>
            <ac:spMk id="18" creationId="{442FEB9A-EB73-23C5-02E3-BB3C272E4074}"/>
          </ac:spMkLst>
        </pc:spChg>
      </pc:sldChg>
      <pc:sldChg chg="delSp add mod">
        <pc:chgData name="Federico De Mita" userId="6ce638df-d46f-4fb8-b9fa-d85fcdec2cd5" providerId="ADAL" clId="{08362040-18E5-4911-871A-90A5BB37375A}" dt="2025-10-13T17:11:59.299" v="815" actId="478"/>
        <pc:sldMkLst>
          <pc:docMk/>
          <pc:sldMk cId="3134541540" sldId="375"/>
        </pc:sldMkLst>
        <pc:spChg chg="del">
          <ac:chgData name="Federico De Mita" userId="6ce638df-d46f-4fb8-b9fa-d85fcdec2cd5" providerId="ADAL" clId="{08362040-18E5-4911-871A-90A5BB37375A}" dt="2025-10-13T17:11:59.299" v="815" actId="478"/>
          <ac:spMkLst>
            <pc:docMk/>
            <pc:sldMk cId="3134541540" sldId="375"/>
            <ac:spMk id="18" creationId="{34809159-04C5-F7DA-848F-ECA06FD18E90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42.662" v="812" actId="14100"/>
        <pc:sldMkLst>
          <pc:docMk/>
          <pc:sldMk cId="4205815790" sldId="380"/>
        </pc:sldMkLst>
        <pc:spChg chg="mod">
          <ac:chgData name="Federico De Mita" userId="6ce638df-d46f-4fb8-b9fa-d85fcdec2cd5" providerId="ADAL" clId="{08362040-18E5-4911-871A-90A5BB37375A}" dt="2025-10-13T17:11:42.662" v="812" actId="14100"/>
          <ac:spMkLst>
            <pc:docMk/>
            <pc:sldMk cId="4205815790" sldId="380"/>
            <ac:spMk id="5" creationId="{0D8761CB-5E3C-3FEC-83CD-B2BE0E6E14E4}"/>
          </ac:spMkLst>
        </pc:spChg>
        <pc:spChg chg="del">
          <ac:chgData name="Federico De Mita" userId="6ce638df-d46f-4fb8-b9fa-d85fcdec2cd5" providerId="ADAL" clId="{08362040-18E5-4911-871A-90A5BB37375A}" dt="2025-10-13T17:11:15.319" v="806" actId="478"/>
          <ac:spMkLst>
            <pc:docMk/>
            <pc:sldMk cId="4205815790" sldId="380"/>
            <ac:spMk id="18" creationId="{B72D721F-C67B-90E2-DAEF-7BFE80C5BAA8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45.933" v="813" actId="14100"/>
        <pc:sldMkLst>
          <pc:docMk/>
          <pc:sldMk cId="418577999" sldId="381"/>
        </pc:sldMkLst>
        <pc:spChg chg="mod">
          <ac:chgData name="Federico De Mita" userId="6ce638df-d46f-4fb8-b9fa-d85fcdec2cd5" providerId="ADAL" clId="{08362040-18E5-4911-871A-90A5BB37375A}" dt="2025-10-13T17:11:45.933" v="813" actId="14100"/>
          <ac:spMkLst>
            <pc:docMk/>
            <pc:sldMk cId="418577999" sldId="381"/>
            <ac:spMk id="5" creationId="{2DAB2103-A007-124A-B5BF-6622E6FFD008}"/>
          </ac:spMkLst>
        </pc:spChg>
        <pc:spChg chg="del">
          <ac:chgData name="Federico De Mita" userId="6ce638df-d46f-4fb8-b9fa-d85fcdec2cd5" providerId="ADAL" clId="{08362040-18E5-4911-871A-90A5BB37375A}" dt="2025-10-13T17:11:18.907" v="807" actId="478"/>
          <ac:spMkLst>
            <pc:docMk/>
            <pc:sldMk cId="418577999" sldId="381"/>
            <ac:spMk id="18" creationId="{F2F9376C-C79D-4DE0-780F-120E664AA9E9}"/>
          </ac:spMkLst>
        </pc:spChg>
      </pc:sldChg>
      <pc:sldChg chg="delSp modSp add mod">
        <pc:chgData name="Federico De Mita" userId="6ce638df-d46f-4fb8-b9fa-d85fcdec2cd5" providerId="ADAL" clId="{08362040-18E5-4911-871A-90A5BB37375A}" dt="2025-10-13T17:11:39.019" v="810" actId="14100"/>
        <pc:sldMkLst>
          <pc:docMk/>
          <pc:sldMk cId="1106553756" sldId="382"/>
        </pc:sldMkLst>
        <pc:spChg chg="mod">
          <ac:chgData name="Federico De Mita" userId="6ce638df-d46f-4fb8-b9fa-d85fcdec2cd5" providerId="ADAL" clId="{08362040-18E5-4911-871A-90A5BB37375A}" dt="2025-10-13T17:11:39.019" v="810" actId="14100"/>
          <ac:spMkLst>
            <pc:docMk/>
            <pc:sldMk cId="1106553756" sldId="382"/>
            <ac:spMk id="5" creationId="{9E0AA001-DA32-5B78-E7F7-573800334952}"/>
          </ac:spMkLst>
        </pc:spChg>
        <pc:spChg chg="del mod">
          <ac:chgData name="Federico De Mita" userId="6ce638df-d46f-4fb8-b9fa-d85fcdec2cd5" providerId="ADAL" clId="{08362040-18E5-4911-871A-90A5BB37375A}" dt="2025-10-13T17:11:12.091" v="805" actId="478"/>
          <ac:spMkLst>
            <pc:docMk/>
            <pc:sldMk cId="1106553756" sldId="382"/>
            <ac:spMk id="18" creationId="{837C855E-F70E-F97A-5061-29D00BA11349}"/>
          </ac:spMkLst>
        </pc:spChg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4163065700" sldId="383"/>
        </pc:sldMkLst>
      </pc:sldChg>
      <pc:sldChg chg="add">
        <pc:chgData name="Federico De Mita" userId="6ce638df-d46f-4fb8-b9fa-d85fcdec2cd5" providerId="ADAL" clId="{08362040-18E5-4911-871A-90A5BB37375A}" dt="2025-10-13T16:13:41.144" v="43"/>
        <pc:sldMkLst>
          <pc:docMk/>
          <pc:sldMk cId="2108945679" sldId="384"/>
        </pc:sldMkLst>
      </pc:sldChg>
      <pc:sldChg chg="addSp delSp add mod">
        <pc:chgData name="Federico De Mita" userId="6ce638df-d46f-4fb8-b9fa-d85fcdec2cd5" providerId="ADAL" clId="{08362040-18E5-4911-871A-90A5BB37375A}" dt="2025-10-13T17:12:12.021" v="818" actId="478"/>
        <pc:sldMkLst>
          <pc:docMk/>
          <pc:sldMk cId="3868568713" sldId="385"/>
        </pc:sldMkLst>
        <pc:spChg chg="add del">
          <ac:chgData name="Federico De Mita" userId="6ce638df-d46f-4fb8-b9fa-d85fcdec2cd5" providerId="ADAL" clId="{08362040-18E5-4911-871A-90A5BB37375A}" dt="2025-10-13T17:12:12.021" v="818" actId="478"/>
          <ac:spMkLst>
            <pc:docMk/>
            <pc:sldMk cId="3868568713" sldId="385"/>
            <ac:spMk id="4" creationId="{735E7E19-AD9A-2739-2D13-BC73EA4C7596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450702842" sldId="386"/>
        </pc:sldMkLst>
      </pc:sldChg>
      <pc:sldChg chg="modSp add mod">
        <pc:chgData name="Federico De Mita" userId="6ce638df-d46f-4fb8-b9fa-d85fcdec2cd5" providerId="ADAL" clId="{08362040-18E5-4911-871A-90A5BB37375A}" dt="2025-10-13T17:12:20.663" v="819" actId="14100"/>
        <pc:sldMkLst>
          <pc:docMk/>
          <pc:sldMk cId="1454698392" sldId="387"/>
        </pc:sldMkLst>
        <pc:spChg chg="mod">
          <ac:chgData name="Federico De Mita" userId="6ce638df-d46f-4fb8-b9fa-d85fcdec2cd5" providerId="ADAL" clId="{08362040-18E5-4911-871A-90A5BB37375A}" dt="2025-10-13T17:12:20.663" v="819" actId="14100"/>
          <ac:spMkLst>
            <pc:docMk/>
            <pc:sldMk cId="1454698392" sldId="387"/>
            <ac:spMk id="7" creationId="{1299B379-0D69-1E4D-3793-1489781A594C}"/>
          </ac:spMkLst>
        </pc:spChg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2203447984" sldId="388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4191481761" sldId="389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2478551724" sldId="390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464270566" sldId="391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283877002" sldId="392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3067477152" sldId="393"/>
        </pc:sldMkLst>
      </pc:sldChg>
      <pc:sldChg chg="add">
        <pc:chgData name="Federico De Mita" userId="6ce638df-d46f-4fb8-b9fa-d85fcdec2cd5" providerId="ADAL" clId="{08362040-18E5-4911-871A-90A5BB37375A}" dt="2025-10-13T16:16:42.408" v="48"/>
        <pc:sldMkLst>
          <pc:docMk/>
          <pc:sldMk cId="432593025" sldId="394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114542620" sldId="395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657761233" sldId="396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3245172928" sldId="397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4256661395" sldId="398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65009855" sldId="399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600355780" sldId="400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3261659046" sldId="401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28873024" sldId="402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47206294" sldId="403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824606005" sldId="404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893618559" sldId="405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2223650144" sldId="406"/>
        </pc:sldMkLst>
      </pc:sldChg>
      <pc:sldChg chg="add">
        <pc:chgData name="Federico De Mita" userId="6ce638df-d46f-4fb8-b9fa-d85fcdec2cd5" providerId="ADAL" clId="{08362040-18E5-4911-871A-90A5BB37375A}" dt="2025-10-13T16:18:13.426" v="50"/>
        <pc:sldMkLst>
          <pc:docMk/>
          <pc:sldMk cId="1265572028" sldId="407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515102388" sldId="408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339057240" sldId="409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2953850626" sldId="410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939706879" sldId="411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176065625" sldId="412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574960124" sldId="413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65596952" sldId="414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122075066" sldId="415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3761918916" sldId="416"/>
        </pc:sldMkLst>
      </pc:sldChg>
      <pc:sldChg chg="add">
        <pc:chgData name="Federico De Mita" userId="6ce638df-d46f-4fb8-b9fa-d85fcdec2cd5" providerId="ADAL" clId="{08362040-18E5-4911-871A-90A5BB37375A}" dt="2025-10-13T16:19:25.264" v="55"/>
        <pc:sldMkLst>
          <pc:docMk/>
          <pc:sldMk cId="761244998" sldId="417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3757182598" sldId="418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2614167742" sldId="419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1027160257" sldId="420"/>
        </pc:sldMkLst>
      </pc:sldChg>
      <pc:sldChg chg="addSp modSp add mod">
        <pc:chgData name="Federico De Mita" userId="6ce638df-d46f-4fb8-b9fa-d85fcdec2cd5" providerId="ADAL" clId="{08362040-18E5-4911-871A-90A5BB37375A}" dt="2025-10-13T16:23:30.132" v="83" actId="113"/>
        <pc:sldMkLst>
          <pc:docMk/>
          <pc:sldMk cId="933187718" sldId="421"/>
        </pc:sldMkLst>
        <pc:spChg chg="add mod">
          <ac:chgData name="Federico De Mita" userId="6ce638df-d46f-4fb8-b9fa-d85fcdec2cd5" providerId="ADAL" clId="{08362040-18E5-4911-871A-90A5BB37375A}" dt="2025-10-13T16:23:30.132" v="83" actId="113"/>
          <ac:spMkLst>
            <pc:docMk/>
            <pc:sldMk cId="933187718" sldId="421"/>
            <ac:spMk id="9" creationId="{CF2FBD2C-4C69-3775-ADCE-902FFF6CBFCD}"/>
          </ac:spMkLst>
        </pc:spChg>
      </pc:sldChg>
      <pc:sldChg chg="modSp add mod">
        <pc:chgData name="Federico De Mita" userId="6ce638df-d46f-4fb8-b9fa-d85fcdec2cd5" providerId="ADAL" clId="{08362040-18E5-4911-871A-90A5BB37375A}" dt="2025-10-13T16:24:24.603" v="85" actId="20577"/>
        <pc:sldMkLst>
          <pc:docMk/>
          <pc:sldMk cId="1630176712" sldId="422"/>
        </pc:sldMkLst>
        <pc:spChg chg="mod">
          <ac:chgData name="Federico De Mita" userId="6ce638df-d46f-4fb8-b9fa-d85fcdec2cd5" providerId="ADAL" clId="{08362040-18E5-4911-871A-90A5BB37375A}" dt="2025-10-13T16:24:24.603" v="85" actId="20577"/>
          <ac:spMkLst>
            <pc:docMk/>
            <pc:sldMk cId="1630176712" sldId="422"/>
            <ac:spMk id="2" creationId="{00000000-0000-0000-0000-000000000000}"/>
          </ac:spMkLst>
        </pc:spChg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1651156750" sldId="423"/>
        </pc:sldMkLst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534652813" sldId="424"/>
        </pc:sldMkLst>
      </pc:sldChg>
      <pc:sldChg chg="modSp add mod">
        <pc:chgData name="Federico De Mita" userId="6ce638df-d46f-4fb8-b9fa-d85fcdec2cd5" providerId="ADAL" clId="{08362040-18E5-4911-871A-90A5BB37375A}" dt="2025-10-13T16:25:35.631" v="88" actId="20577"/>
        <pc:sldMkLst>
          <pc:docMk/>
          <pc:sldMk cId="2385349445" sldId="425"/>
        </pc:sldMkLst>
        <pc:spChg chg="mod">
          <ac:chgData name="Federico De Mita" userId="6ce638df-d46f-4fb8-b9fa-d85fcdec2cd5" providerId="ADAL" clId="{08362040-18E5-4911-871A-90A5BB37375A}" dt="2025-10-13T16:25:35.631" v="88" actId="20577"/>
          <ac:spMkLst>
            <pc:docMk/>
            <pc:sldMk cId="2385349445" sldId="425"/>
            <ac:spMk id="3" creationId="{00000000-0000-0000-0000-000000000000}"/>
          </ac:spMkLst>
        </pc:spChg>
      </pc:sldChg>
      <pc:sldChg chg="add">
        <pc:chgData name="Federico De Mita" userId="6ce638df-d46f-4fb8-b9fa-d85fcdec2cd5" providerId="ADAL" clId="{08362040-18E5-4911-871A-90A5BB37375A}" dt="2025-10-13T16:22:42.729" v="56"/>
        <pc:sldMkLst>
          <pc:docMk/>
          <pc:sldMk cId="3149070346" sldId="426"/>
        </pc:sldMkLst>
      </pc:sldChg>
      <pc:sldChg chg="add">
        <pc:chgData name="Federico De Mita" userId="6ce638df-d46f-4fb8-b9fa-d85fcdec2cd5" providerId="ADAL" clId="{08362040-18E5-4911-871A-90A5BB37375A}" dt="2025-10-13T16:26:37.343" v="90"/>
        <pc:sldMkLst>
          <pc:docMk/>
          <pc:sldMk cId="1493159916" sldId="427"/>
        </pc:sldMkLst>
      </pc:sldChg>
      <pc:sldChg chg="modSp add mod modClrScheme chgLayout">
        <pc:chgData name="Federico De Mita" userId="6ce638df-d46f-4fb8-b9fa-d85fcdec2cd5" providerId="ADAL" clId="{08362040-18E5-4911-871A-90A5BB37375A}" dt="2025-10-13T16:27:21.015" v="94" actId="700"/>
        <pc:sldMkLst>
          <pc:docMk/>
          <pc:sldMk cId="3678816052" sldId="428"/>
        </pc:sldMkLst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2" creationId="{6CE93207-F383-AC91-863A-7D6EA6477334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3" creationId="{FE8728EB-C9D6-BA17-3C43-0FC592952D3C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4" creationId="{57BF55D9-EF5B-9E26-40AE-1F3D5F503D4B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7" creationId="{4BD01935-82E5-D79D-C490-ED5502D37120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9" creationId="{4806E567-AC3D-0689-0EEB-854383B43C4B}"/>
          </ac:spMkLst>
        </pc:spChg>
        <pc:spChg chg="mod ord">
          <ac:chgData name="Federico De Mita" userId="6ce638df-d46f-4fb8-b9fa-d85fcdec2cd5" providerId="ADAL" clId="{08362040-18E5-4911-871A-90A5BB37375A}" dt="2025-10-13T16:27:21.015" v="94" actId="700"/>
          <ac:spMkLst>
            <pc:docMk/>
            <pc:sldMk cId="3678816052" sldId="428"/>
            <ac:spMk id="10" creationId="{F3296396-1FEB-B93E-574C-0DB4C24D23FA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7:59.885" v="104" actId="478"/>
        <pc:sldMkLst>
          <pc:docMk/>
          <pc:sldMk cId="1169156362" sldId="429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2" creationId="{99E9C03F-67D2-06AE-8AE4-7C60E10673CE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3" creationId="{A864A788-CAF6-E48E-0AEF-D66FD742D718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4" creationId="{F8258190-4173-9845-4929-910A187D3EE9}"/>
          </ac:spMkLst>
        </pc:spChg>
        <pc:spChg chg="add del mod ord">
          <ac:chgData name="Federico De Mita" userId="6ce638df-d46f-4fb8-b9fa-d85fcdec2cd5" providerId="ADAL" clId="{08362040-18E5-4911-871A-90A5BB37375A}" dt="2025-10-13T16:27:57.069" v="103" actId="478"/>
          <ac:spMkLst>
            <pc:docMk/>
            <pc:sldMk cId="1169156362" sldId="429"/>
            <ac:spMk id="5" creationId="{2A285D3A-F8A1-4E99-8482-7C1041638CFE}"/>
          </ac:spMkLst>
        </pc:spChg>
        <pc:spChg chg="add del mod ord">
          <ac:chgData name="Federico De Mita" userId="6ce638df-d46f-4fb8-b9fa-d85fcdec2cd5" providerId="ADAL" clId="{08362040-18E5-4911-871A-90A5BB37375A}" dt="2025-10-13T16:27:59.885" v="104" actId="478"/>
          <ac:spMkLst>
            <pc:docMk/>
            <pc:sldMk cId="1169156362" sldId="429"/>
            <ac:spMk id="6" creationId="{EE3E1438-6067-FC56-7152-5C725AEAA0B1}"/>
          </ac:spMkLst>
        </pc:spChg>
        <pc:spChg chg="add mod ord">
          <ac:chgData name="Federico De Mita" userId="6ce638df-d46f-4fb8-b9fa-d85fcdec2cd5" providerId="ADAL" clId="{08362040-18E5-4911-871A-90A5BB37375A}" dt="2025-10-13T16:27:36.376" v="97" actId="27636"/>
          <ac:spMkLst>
            <pc:docMk/>
            <pc:sldMk cId="1169156362" sldId="429"/>
            <ac:spMk id="8" creationId="{BB0DCE95-CB21-F64C-47CC-BEFFDBE0A36E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169156362" sldId="429"/>
            <ac:spMk id="10" creationId="{98440240-F425-0B72-2058-EC45CD20C2C8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06.559" v="105" actId="478"/>
        <pc:sldMkLst>
          <pc:docMk/>
          <pc:sldMk cId="1375050080" sldId="430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2" creationId="{CDCD6DD9-8C13-3986-F184-155086B59FC1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3" creationId="{08547F0E-3025-AEF2-3B69-00682B51B072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4" creationId="{9B96A465-AB08-2CBD-1AFA-97C9FECECCF3}"/>
          </ac:spMkLst>
        </pc:spChg>
        <pc:spChg chg="add del mod ord">
          <ac:chgData name="Federico De Mita" userId="6ce638df-d46f-4fb8-b9fa-d85fcdec2cd5" providerId="ADAL" clId="{08362040-18E5-4911-871A-90A5BB37375A}" dt="2025-10-13T16:28:06.559" v="105" actId="478"/>
          <ac:spMkLst>
            <pc:docMk/>
            <pc:sldMk cId="1375050080" sldId="430"/>
            <ac:spMk id="5" creationId="{D547D8F0-3FB0-53C7-6544-6922CA98EB2B}"/>
          </ac:spMkLst>
        </pc:spChg>
        <pc:spChg chg="add del mod ord">
          <ac:chgData name="Federico De Mita" userId="6ce638df-d46f-4fb8-b9fa-d85fcdec2cd5" providerId="ADAL" clId="{08362040-18E5-4911-871A-90A5BB37375A}" dt="2025-10-13T16:28:06.559" v="105" actId="478"/>
          <ac:spMkLst>
            <pc:docMk/>
            <pc:sldMk cId="1375050080" sldId="430"/>
            <ac:spMk id="8" creationId="{831737D3-F737-03BE-B695-E7190E142C7D}"/>
          </ac:spMkLst>
        </pc:spChg>
        <pc:spChg chg="add mod ord">
          <ac:chgData name="Federico De Mita" userId="6ce638df-d46f-4fb8-b9fa-d85fcdec2cd5" providerId="ADAL" clId="{08362040-18E5-4911-871A-90A5BB37375A}" dt="2025-10-13T16:27:36.395" v="98" actId="27636"/>
          <ac:spMkLst>
            <pc:docMk/>
            <pc:sldMk cId="1375050080" sldId="430"/>
            <ac:spMk id="9" creationId="{45E5EC74-8E0A-611F-BFFC-B98F1765031D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375050080" sldId="430"/>
            <ac:spMk id="10" creationId="{1A02C490-2C33-4AE2-C076-195A2D4F73D3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15.785" v="106" actId="478"/>
        <pc:sldMkLst>
          <pc:docMk/>
          <pc:sldMk cId="1450637875" sldId="431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2" creationId="{47A885B1-171F-94DF-55AB-B28CECE30887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3" creationId="{CC688D10-B15F-D800-D5A4-DB9B787F1701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4" creationId="{7ABCB173-F680-11E6-1FD4-5E125BA8FA71}"/>
          </ac:spMkLst>
        </pc:spChg>
        <pc:spChg chg="add del mod ord">
          <ac:chgData name="Federico De Mita" userId="6ce638df-d46f-4fb8-b9fa-d85fcdec2cd5" providerId="ADAL" clId="{08362040-18E5-4911-871A-90A5BB37375A}" dt="2025-10-13T16:28:15.785" v="106" actId="478"/>
          <ac:spMkLst>
            <pc:docMk/>
            <pc:sldMk cId="1450637875" sldId="431"/>
            <ac:spMk id="5" creationId="{D731FBC5-6FCC-6D46-C113-E268857A7F80}"/>
          </ac:spMkLst>
        </pc:spChg>
        <pc:spChg chg="add del mod ord">
          <ac:chgData name="Federico De Mita" userId="6ce638df-d46f-4fb8-b9fa-d85fcdec2cd5" providerId="ADAL" clId="{08362040-18E5-4911-871A-90A5BB37375A}" dt="2025-10-13T16:28:15.785" v="106" actId="478"/>
          <ac:spMkLst>
            <pc:docMk/>
            <pc:sldMk cId="1450637875" sldId="431"/>
            <ac:spMk id="6" creationId="{03103217-7AE9-4723-95CE-A6F6A28EDF6F}"/>
          </ac:spMkLst>
        </pc:spChg>
        <pc:spChg chg="add mod ord">
          <ac:chgData name="Federico De Mita" userId="6ce638df-d46f-4fb8-b9fa-d85fcdec2cd5" providerId="ADAL" clId="{08362040-18E5-4911-871A-90A5BB37375A}" dt="2025-10-13T16:27:36.417" v="99" actId="27636"/>
          <ac:spMkLst>
            <pc:docMk/>
            <pc:sldMk cId="1450637875" sldId="431"/>
            <ac:spMk id="7" creationId="{E220CDF6-8EB3-5C24-E48B-FC24C2FFAC37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1450637875" sldId="431"/>
            <ac:spMk id="10" creationId="{16410C33-240B-971E-2BDC-68E452E40D4F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23.289" v="107" actId="478"/>
        <pc:sldMkLst>
          <pc:docMk/>
          <pc:sldMk cId="2516465079" sldId="432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2" creationId="{1057FE20-C399-93E5-4FA0-782ACC41CD03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3" creationId="{14414D46-DB74-3571-02C8-2F65E97D7096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4" creationId="{72530003-259F-55E9-AD9C-E17493552E3D}"/>
          </ac:spMkLst>
        </pc:spChg>
        <pc:spChg chg="add del mod ord">
          <ac:chgData name="Federico De Mita" userId="6ce638df-d46f-4fb8-b9fa-d85fcdec2cd5" providerId="ADAL" clId="{08362040-18E5-4911-871A-90A5BB37375A}" dt="2025-10-13T16:28:23.289" v="107" actId="478"/>
          <ac:spMkLst>
            <pc:docMk/>
            <pc:sldMk cId="2516465079" sldId="432"/>
            <ac:spMk id="6" creationId="{24DCB36A-7EBA-101C-E349-A04E16B35B11}"/>
          </ac:spMkLst>
        </pc:spChg>
        <pc:spChg chg="add del mod ord">
          <ac:chgData name="Federico De Mita" userId="6ce638df-d46f-4fb8-b9fa-d85fcdec2cd5" providerId="ADAL" clId="{08362040-18E5-4911-871A-90A5BB37375A}" dt="2025-10-13T16:28:23.289" v="107" actId="478"/>
          <ac:spMkLst>
            <pc:docMk/>
            <pc:sldMk cId="2516465079" sldId="432"/>
            <ac:spMk id="7" creationId="{45CA8BDC-4A49-4432-E325-4E6854B27E8D}"/>
          </ac:spMkLst>
        </pc:spChg>
        <pc:spChg chg="add mod ord">
          <ac:chgData name="Federico De Mita" userId="6ce638df-d46f-4fb8-b9fa-d85fcdec2cd5" providerId="ADAL" clId="{08362040-18E5-4911-871A-90A5BB37375A}" dt="2025-10-13T16:27:36.432" v="100" actId="27636"/>
          <ac:spMkLst>
            <pc:docMk/>
            <pc:sldMk cId="2516465079" sldId="432"/>
            <ac:spMk id="8" creationId="{9BADC875-9A58-5E0B-9C24-464A789D1C29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516465079" sldId="432"/>
            <ac:spMk id="10" creationId="{50964B68-EEF0-CEBC-3BFB-D6AFB44F770E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7:16:07.440" v="824" actId="20577"/>
        <pc:sldMkLst>
          <pc:docMk/>
          <pc:sldMk cId="2179204085" sldId="433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2" creationId="{50698AEB-FF63-FCD7-BA3A-E6652219960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3" creationId="{F31C1489-44F8-0A30-D522-FA7B3B3C3443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4" creationId="{DF5C935A-38C8-E978-544C-E73046FEE7E5}"/>
          </ac:spMkLst>
        </pc:spChg>
        <pc:spChg chg="mod">
          <ac:chgData name="Federico De Mita" userId="6ce638df-d46f-4fb8-b9fa-d85fcdec2cd5" providerId="ADAL" clId="{08362040-18E5-4911-871A-90A5BB37375A}" dt="2025-10-13T17:16:07.440" v="824" actId="20577"/>
          <ac:spMkLst>
            <pc:docMk/>
            <pc:sldMk cId="2179204085" sldId="433"/>
            <ac:spMk id="7" creationId="{E0281280-8EE7-5B97-3DAA-04C00D16A237}"/>
          </ac:spMkLst>
        </pc:spChg>
        <pc:spChg chg="add del mod ord">
          <ac:chgData name="Federico De Mita" userId="6ce638df-d46f-4fb8-b9fa-d85fcdec2cd5" providerId="ADAL" clId="{08362040-18E5-4911-871A-90A5BB37375A}" dt="2025-10-13T16:28:30.718" v="108" actId="478"/>
          <ac:spMkLst>
            <pc:docMk/>
            <pc:sldMk cId="2179204085" sldId="433"/>
            <ac:spMk id="8" creationId="{E8228BF4-DDB6-476F-3D59-DC3A9B307343}"/>
          </ac:spMkLst>
        </pc:spChg>
        <pc:spChg chg="add del mod ord">
          <ac:chgData name="Federico De Mita" userId="6ce638df-d46f-4fb8-b9fa-d85fcdec2cd5" providerId="ADAL" clId="{08362040-18E5-4911-871A-90A5BB37375A}" dt="2025-10-13T16:28:30.718" v="108" actId="478"/>
          <ac:spMkLst>
            <pc:docMk/>
            <pc:sldMk cId="2179204085" sldId="433"/>
            <ac:spMk id="9" creationId="{5CEE7316-1341-3560-FD0A-0880D084DB2B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179204085" sldId="433"/>
            <ac:spMk id="10" creationId="{62CBE27B-506C-05F0-61FB-385571E0BF8A}"/>
          </ac:spMkLst>
        </pc:spChg>
        <pc:spChg chg="add mod ord">
          <ac:chgData name="Federico De Mita" userId="6ce638df-d46f-4fb8-b9fa-d85fcdec2cd5" providerId="ADAL" clId="{08362040-18E5-4911-871A-90A5BB37375A}" dt="2025-10-13T16:27:36.447" v="101" actId="27636"/>
          <ac:spMkLst>
            <pc:docMk/>
            <pc:sldMk cId="2179204085" sldId="433"/>
            <ac:spMk id="11" creationId="{91AC73B8-3ED7-71E1-DE2E-6DA9ADB20A4C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43.303" v="109" actId="478"/>
        <pc:sldMkLst>
          <pc:docMk/>
          <pc:sldMk cId="2473158703" sldId="434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2" creationId="{41D18C37-6E13-57AA-35BF-4C8636D261A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3" creationId="{482BF4B0-5EE8-E7A6-E472-63168E657304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4" creationId="{D5555B63-3592-021B-860C-1967A93DD16E}"/>
          </ac:spMkLst>
        </pc:spChg>
        <pc:spChg chg="add del mod ord">
          <ac:chgData name="Federico De Mita" userId="6ce638df-d46f-4fb8-b9fa-d85fcdec2cd5" providerId="ADAL" clId="{08362040-18E5-4911-871A-90A5BB37375A}" dt="2025-10-13T16:28:43.303" v="109" actId="478"/>
          <ac:spMkLst>
            <pc:docMk/>
            <pc:sldMk cId="2473158703" sldId="434"/>
            <ac:spMk id="5" creationId="{217285C8-60DC-C6A2-2733-9323305895AE}"/>
          </ac:spMkLst>
        </pc:spChg>
        <pc:spChg chg="add del mod ord">
          <ac:chgData name="Federico De Mita" userId="6ce638df-d46f-4fb8-b9fa-d85fcdec2cd5" providerId="ADAL" clId="{08362040-18E5-4911-871A-90A5BB37375A}" dt="2025-10-13T16:28:43.303" v="109" actId="478"/>
          <ac:spMkLst>
            <pc:docMk/>
            <pc:sldMk cId="2473158703" sldId="434"/>
            <ac:spMk id="8" creationId="{E809A050-47FC-78E0-C11F-80DF95DBB347}"/>
          </ac:spMkLst>
        </pc:spChg>
        <pc:spChg chg="add mod ord">
          <ac:chgData name="Federico De Mita" userId="6ce638df-d46f-4fb8-b9fa-d85fcdec2cd5" providerId="ADAL" clId="{08362040-18E5-4911-871A-90A5BB37375A}" dt="2025-10-13T16:27:36.459" v="102" actId="27636"/>
          <ac:spMkLst>
            <pc:docMk/>
            <pc:sldMk cId="2473158703" sldId="434"/>
            <ac:spMk id="9" creationId="{26C44984-C903-C76D-5E18-64CD90E71B3C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473158703" sldId="434"/>
            <ac:spMk id="10" creationId="{29EB0FFE-A643-8C3A-6DFC-F4DF937DC2BF}"/>
          </ac:spMkLst>
        </pc:spChg>
      </pc:sldChg>
      <pc:sldChg chg="addSp delSp modSp add mod modClrScheme chgLayout">
        <pc:chgData name="Federico De Mita" userId="6ce638df-d46f-4fb8-b9fa-d85fcdec2cd5" providerId="ADAL" clId="{08362040-18E5-4911-871A-90A5BB37375A}" dt="2025-10-13T16:28:51.371" v="110" actId="478"/>
        <pc:sldMkLst>
          <pc:docMk/>
          <pc:sldMk cId="2804087143" sldId="435"/>
        </pc:sldMkLst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2" creationId="{6F1268C7-E1C6-0696-9B82-FA431754B795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3" creationId="{C477C971-72ED-E6B7-6755-C7EC302A702B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4" creationId="{58FE6E9B-DB19-FBD8-EA4D-085FBF4CABB1}"/>
          </ac:spMkLst>
        </pc:spChg>
        <pc:spChg chg="add del mod ord">
          <ac:chgData name="Federico De Mita" userId="6ce638df-d46f-4fb8-b9fa-d85fcdec2cd5" providerId="ADAL" clId="{08362040-18E5-4911-871A-90A5BB37375A}" dt="2025-10-13T16:28:51.371" v="110" actId="478"/>
          <ac:spMkLst>
            <pc:docMk/>
            <pc:sldMk cId="2804087143" sldId="435"/>
            <ac:spMk id="5" creationId="{853ADDF3-2E98-5167-AFA3-94E8A03DAA68}"/>
          </ac:spMkLst>
        </pc:spChg>
        <pc:spChg chg="add del mod ord">
          <ac:chgData name="Federico De Mita" userId="6ce638df-d46f-4fb8-b9fa-d85fcdec2cd5" providerId="ADAL" clId="{08362040-18E5-4911-871A-90A5BB37375A}" dt="2025-10-13T16:28:51.371" v="110" actId="478"/>
          <ac:spMkLst>
            <pc:docMk/>
            <pc:sldMk cId="2804087143" sldId="435"/>
            <ac:spMk id="6" creationId="{9BA1DFA7-BF59-3238-9010-37084858A2C3}"/>
          </ac:spMkLst>
        </pc:spChg>
        <pc:spChg chg="add mod ord">
          <ac:chgData name="Federico De Mita" userId="6ce638df-d46f-4fb8-b9fa-d85fcdec2cd5" providerId="ADAL" clId="{08362040-18E5-4911-871A-90A5BB37375A}" dt="2025-10-13T16:27:36.133" v="96" actId="27636"/>
          <ac:spMkLst>
            <pc:docMk/>
            <pc:sldMk cId="2804087143" sldId="435"/>
            <ac:spMk id="8" creationId="{4F7E24E7-837E-66DC-A0F5-3A2F33BBBCCC}"/>
          </ac:spMkLst>
        </pc:spChg>
        <pc:spChg chg="mod ord">
          <ac:chgData name="Federico De Mita" userId="6ce638df-d46f-4fb8-b9fa-d85fcdec2cd5" providerId="ADAL" clId="{08362040-18E5-4911-871A-90A5BB37375A}" dt="2025-10-13T16:27:36.061" v="95" actId="700"/>
          <ac:spMkLst>
            <pc:docMk/>
            <pc:sldMk cId="2804087143" sldId="435"/>
            <ac:spMk id="10" creationId="{CC769CEB-1B8A-2B5B-66E0-50495DEF08A0}"/>
          </ac:spMkLst>
        </pc:spChg>
      </pc:sldChg>
      <pc:sldChg chg="add">
        <pc:chgData name="Federico De Mita" userId="6ce638df-d46f-4fb8-b9fa-d85fcdec2cd5" providerId="ADAL" clId="{08362040-18E5-4911-871A-90A5BB37375A}" dt="2025-10-13T16:26:37.343" v="90"/>
        <pc:sldMkLst>
          <pc:docMk/>
          <pc:sldMk cId="3644093324" sldId="436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1237723842" sldId="437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505383959" sldId="438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2130381730" sldId="439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680784498" sldId="440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273071422" sldId="441"/>
        </pc:sldMkLst>
      </pc:sldChg>
      <pc:sldChg chg="add">
        <pc:chgData name="Federico De Mita" userId="6ce638df-d46f-4fb8-b9fa-d85fcdec2cd5" providerId="ADAL" clId="{08362040-18E5-4911-871A-90A5BB37375A}" dt="2025-10-13T16:29:41.946" v="111"/>
        <pc:sldMkLst>
          <pc:docMk/>
          <pc:sldMk cId="40729671" sldId="442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7373448" sldId="443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664931291" sldId="444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3052998566" sldId="445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1013106907" sldId="446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331091201" sldId="447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3323412556" sldId="448"/>
        </pc:sldMkLst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2198013393" sldId="449"/>
        </pc:sldMkLst>
      </pc:sldChg>
      <pc:sldChg chg="modSp add">
        <pc:chgData name="Federico De Mita" userId="6ce638df-d46f-4fb8-b9fa-d85fcdec2cd5" providerId="ADAL" clId="{08362040-18E5-4911-871A-90A5BB37375A}" dt="2025-10-13T16:30:48.360" v="116"/>
        <pc:sldMkLst>
          <pc:docMk/>
          <pc:sldMk cId="2675395771" sldId="450"/>
        </pc:sldMkLst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4" creationId="{5EF59BAB-43FB-D1E1-51A7-EAD15E630351}"/>
          </ac:spMkLst>
        </pc:spChg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5" creationId="{865B8928-1466-B0AB-173E-6A4883227566}"/>
          </ac:spMkLst>
        </pc:spChg>
        <pc:spChg chg="mod">
          <ac:chgData name="Federico De Mita" userId="6ce638df-d46f-4fb8-b9fa-d85fcdec2cd5" providerId="ADAL" clId="{08362040-18E5-4911-871A-90A5BB37375A}" dt="2025-10-13T16:30:48.360" v="116"/>
          <ac:spMkLst>
            <pc:docMk/>
            <pc:sldMk cId="2675395771" sldId="450"/>
            <ac:spMk id="8" creationId="{26B4E2CD-6889-FB6E-4E0F-16AF7E1D540A}"/>
          </ac:spMkLst>
        </pc:spChg>
      </pc:sldChg>
      <pc:sldChg chg="add">
        <pc:chgData name="Federico De Mita" userId="6ce638df-d46f-4fb8-b9fa-d85fcdec2cd5" providerId="ADAL" clId="{08362040-18E5-4911-871A-90A5BB37375A}" dt="2025-10-13T16:30:48.360" v="116"/>
        <pc:sldMkLst>
          <pc:docMk/>
          <pc:sldMk cId="464909759" sldId="451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909520340" sldId="452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718305318" sldId="453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847647073" sldId="454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558715995" sldId="455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763974983" sldId="456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50249025" sldId="457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497909935" sldId="458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328401518" sldId="459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691151433" sldId="460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89676417" sldId="461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909882096" sldId="462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345938609" sldId="463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1624681454" sldId="464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293792727" sldId="465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79744267" sldId="466"/>
        </pc:sldMkLst>
      </pc:sldChg>
      <pc:sldChg chg="add">
        <pc:chgData name="Federico De Mita" userId="6ce638df-d46f-4fb8-b9fa-d85fcdec2cd5" providerId="ADAL" clId="{08362040-18E5-4911-871A-90A5BB37375A}" dt="2025-10-13T16:32:16.987" v="118"/>
        <pc:sldMkLst>
          <pc:docMk/>
          <pc:sldMk cId="2055097275" sldId="467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2176061885" sldId="468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955682967" sldId="469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825881454" sldId="470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856467158" sldId="471"/>
        </pc:sldMkLst>
      </pc:sldChg>
      <pc:sldChg chg="add">
        <pc:chgData name="Federico De Mita" userId="6ce638df-d46f-4fb8-b9fa-d85fcdec2cd5" providerId="ADAL" clId="{08362040-18E5-4911-871A-90A5BB37375A}" dt="2025-10-13T16:33:56.360" v="121"/>
        <pc:sldMkLst>
          <pc:docMk/>
          <pc:sldMk cId="3030475785" sldId="472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05094819" sldId="473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94725768" sldId="474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1141709051" sldId="475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3163762921" sldId="476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132131299" sldId="477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839498709" sldId="478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399915775" sldId="479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459674751" sldId="480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843626464" sldId="481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2709100753" sldId="482"/>
        </pc:sldMkLst>
      </pc:sldChg>
      <pc:sldChg chg="add">
        <pc:chgData name="Federico De Mita" userId="6ce638df-d46f-4fb8-b9fa-d85fcdec2cd5" providerId="ADAL" clId="{08362040-18E5-4911-871A-90A5BB37375A}" dt="2025-10-13T16:35:22.236" v="125"/>
        <pc:sldMkLst>
          <pc:docMk/>
          <pc:sldMk cId="1533939117" sldId="483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4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5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1020858808" sldId="486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7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88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3203755506" sldId="489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0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1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0" sldId="492"/>
        </pc:sldMkLst>
      </pc:sldChg>
      <pc:sldChg chg="add">
        <pc:chgData name="Federico De Mita" userId="6ce638df-d46f-4fb8-b9fa-d85fcdec2cd5" providerId="ADAL" clId="{08362040-18E5-4911-871A-90A5BB37375A}" dt="2025-10-13T16:36:27.640" v="128"/>
        <pc:sldMkLst>
          <pc:docMk/>
          <pc:sldMk cId="592932621" sldId="493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681643174" sldId="494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84492857" sldId="495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2868459973" sldId="496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469653946" sldId="497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261384476" sldId="498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027721612" sldId="499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548042825" sldId="500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495198645" sldId="501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3007450806" sldId="502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2671311781" sldId="503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226612055" sldId="504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1000354253" sldId="505"/>
        </pc:sldMkLst>
      </pc:sldChg>
      <pc:sldChg chg="add">
        <pc:chgData name="Federico De Mita" userId="6ce638df-d46f-4fb8-b9fa-d85fcdec2cd5" providerId="ADAL" clId="{08362040-18E5-4911-871A-90A5BB37375A}" dt="2025-10-13T16:40:54.131" v="129"/>
        <pc:sldMkLst>
          <pc:docMk/>
          <pc:sldMk cId="4263958692" sldId="506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930116262" sldId="507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253535818" sldId="508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947658228" sldId="509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636623138" sldId="510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3771442883" sldId="511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277636540" sldId="512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435004199" sldId="513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1592302820" sldId="514"/>
        </pc:sldMkLst>
      </pc:sldChg>
      <pc:sldChg chg="add">
        <pc:chgData name="Federico De Mita" userId="6ce638df-d46f-4fb8-b9fa-d85fcdec2cd5" providerId="ADAL" clId="{08362040-18E5-4911-871A-90A5BB37375A}" dt="2025-10-13T16:41:30.347" v="130"/>
        <pc:sldMkLst>
          <pc:docMk/>
          <pc:sldMk cId="2045837406" sldId="515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6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7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0" sldId="518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3244867585" sldId="519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1201764419" sldId="520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4102760047" sldId="521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2423157087" sldId="522"/>
        </pc:sldMkLst>
      </pc:sldChg>
      <pc:sldChg chg="add del">
        <pc:chgData name="Federico De Mita" userId="6ce638df-d46f-4fb8-b9fa-d85fcdec2cd5" providerId="ADAL" clId="{08362040-18E5-4911-871A-90A5BB37375A}" dt="2025-10-13T21:15:53.561" v="883" actId="18676"/>
        <pc:sldMkLst>
          <pc:docMk/>
          <pc:sldMk cId="2095572658" sldId="523"/>
        </pc:sldMkLst>
      </pc:sldChg>
      <pc:sldChg chg="addSp delSp modSp add mod modClrScheme chgLayout">
        <pc:chgData name="Federico De Mita" userId="6ce638df-d46f-4fb8-b9fa-d85fcdec2cd5" providerId="ADAL" clId="{08362040-18E5-4911-871A-90A5BB37375A}" dt="2025-10-13T17:13:26.128" v="823" actId="478"/>
        <pc:sldMkLst>
          <pc:docMk/>
          <pc:sldMk cId="1229462518" sldId="524"/>
        </pc:sldMkLst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2" creationId="{349294DC-F479-22A0-75EC-4CE2129C8077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3" creationId="{05902666-A0C2-8230-8624-C8787D8BADFD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4" creationId="{3E1065C7-46BD-AEC4-EAD3-4BA0FD5EECD0}"/>
          </ac:spMkLst>
        </pc:spChg>
        <pc:spChg chg="add del mod ord">
          <ac:chgData name="Federico De Mita" userId="6ce638df-d46f-4fb8-b9fa-d85fcdec2cd5" providerId="ADAL" clId="{08362040-18E5-4911-871A-90A5BB37375A}" dt="2025-10-13T17:13:26.128" v="823" actId="478"/>
          <ac:spMkLst>
            <pc:docMk/>
            <pc:sldMk cId="1229462518" sldId="524"/>
            <ac:spMk id="7" creationId="{4AEA9A26-A961-C2CD-8405-A3D3827F2030}"/>
          </ac:spMkLst>
        </pc:spChg>
        <pc:spChg chg="add del mod ord">
          <ac:chgData name="Federico De Mita" userId="6ce638df-d46f-4fb8-b9fa-d85fcdec2cd5" providerId="ADAL" clId="{08362040-18E5-4911-871A-90A5BB37375A}" dt="2025-10-13T17:13:26.128" v="823" actId="478"/>
          <ac:spMkLst>
            <pc:docMk/>
            <pc:sldMk cId="1229462518" sldId="524"/>
            <ac:spMk id="8" creationId="{5B1479D4-8265-1DE8-D769-AC6A5938100F}"/>
          </ac:spMkLst>
        </pc:spChg>
        <pc:spChg chg="add mod ord">
          <ac:chgData name="Federico De Mita" userId="6ce638df-d46f-4fb8-b9fa-d85fcdec2cd5" providerId="ADAL" clId="{08362040-18E5-4911-871A-90A5BB37375A}" dt="2025-10-13T17:13:22.383" v="822" actId="27636"/>
          <ac:spMkLst>
            <pc:docMk/>
            <pc:sldMk cId="1229462518" sldId="524"/>
            <ac:spMk id="9" creationId="{A7C02BC4-356F-B6A8-C9B6-987F1591976D}"/>
          </ac:spMkLst>
        </pc:spChg>
        <pc:spChg chg="mod ord">
          <ac:chgData name="Federico De Mita" userId="6ce638df-d46f-4fb8-b9fa-d85fcdec2cd5" providerId="ADAL" clId="{08362040-18E5-4911-871A-90A5BB37375A}" dt="2025-10-13T17:13:22.334" v="821" actId="700"/>
          <ac:spMkLst>
            <pc:docMk/>
            <pc:sldMk cId="1229462518" sldId="524"/>
            <ac:spMk id="10" creationId="{ACE5FCAF-4F77-7606-1169-D2CD87DB4DE8}"/>
          </ac:spMkLst>
        </pc:spChg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25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26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551379206" sldId="527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3244867585" sldId="528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3545113897" sldId="529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0" sldId="530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1201764419" sldId="531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4102760047" sldId="532"/>
        </pc:sldMkLst>
      </pc:sldChg>
      <pc:sldChg chg="add">
        <pc:chgData name="Federico De Mita" userId="6ce638df-d46f-4fb8-b9fa-d85fcdec2cd5" providerId="ADAL" clId="{08362040-18E5-4911-871A-90A5BB37375A}" dt="2025-10-13T21:15:59.149" v="884"/>
        <pc:sldMkLst>
          <pc:docMk/>
          <pc:sldMk cId="2095572658" sldId="533"/>
        </pc:sldMkLst>
      </pc:sldChg>
      <pc:sldMasterChg chg="modSldLayout">
        <pc:chgData name="Federico De Mita" userId="6ce638df-d46f-4fb8-b9fa-d85fcdec2cd5" providerId="ADAL" clId="{08362040-18E5-4911-871A-90A5BB37375A}" dt="2025-10-13T15:49:35.591" v="38" actId="20577"/>
        <pc:sldMasterMkLst>
          <pc:docMk/>
          <pc:sldMasterMk cId="1717345365" sldId="2147483660"/>
        </pc:sldMasterMkLst>
        <pc:sldLayoutChg chg="modSp mod">
          <pc:chgData name="Federico De Mita" userId="6ce638df-d46f-4fb8-b9fa-d85fcdec2cd5" providerId="ADAL" clId="{08362040-18E5-4911-871A-90A5BB37375A}" dt="2025-10-13T15:49:35.591" v="38" actId="20577"/>
          <pc:sldLayoutMkLst>
            <pc:docMk/>
            <pc:sldMasterMk cId="1717345365" sldId="2147483660"/>
            <pc:sldLayoutMk cId="2916751790" sldId="2147483662"/>
          </pc:sldLayoutMkLst>
          <pc:spChg chg="mod">
            <ac:chgData name="Federico De Mita" userId="6ce638df-d46f-4fb8-b9fa-d85fcdec2cd5" providerId="ADAL" clId="{08362040-18E5-4911-871A-90A5BB37375A}" dt="2025-10-13T15:49:35.591" v="38" actId="20577"/>
            <ac:spMkLst>
              <pc:docMk/>
              <pc:sldMasterMk cId="1717345365" sldId="2147483660"/>
              <pc:sldLayoutMk cId="2916751790" sldId="2147483662"/>
              <ac:spMk id="3" creationId="{B1C1F126-0E13-CA3E-498A-E7954A2B99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8C433-C475-4CAE-857E-235FA63F02E5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5EDC888-0AC6-4440-8BCB-CE203CA04D59}">
      <dgm:prSet phldrT="[Text]" phldr="0" custT="1"/>
      <dgm:spPr/>
      <dgm:t>
        <a:bodyPr/>
        <a:lstStyle/>
        <a:p>
          <a:r>
            <a:rPr lang="en-IN" sz="2200" dirty="0"/>
            <a:t>Material Selection</a:t>
          </a:r>
        </a:p>
      </dgm:t>
    </dgm:pt>
    <dgm:pt modelId="{05C3DC7F-E211-46A3-ABC8-DD0CC358F30A}" type="parTrans" cxnId="{F0F0E40F-DD78-4681-8592-4EBA75A618EC}">
      <dgm:prSet/>
      <dgm:spPr/>
      <dgm:t>
        <a:bodyPr/>
        <a:lstStyle/>
        <a:p>
          <a:endParaRPr lang="en-IN"/>
        </a:p>
      </dgm:t>
    </dgm:pt>
    <dgm:pt modelId="{9E7202D7-A6F8-4BB7-925A-F6A90BECD12E}" type="sibTrans" cxnId="{F0F0E40F-DD78-4681-8592-4EBA75A618EC}">
      <dgm:prSet/>
      <dgm:spPr/>
      <dgm:t>
        <a:bodyPr/>
        <a:lstStyle/>
        <a:p>
          <a:endParaRPr lang="en-IN"/>
        </a:p>
      </dgm:t>
    </dgm:pt>
    <dgm:pt modelId="{1EC7AFF7-044A-4B8E-B350-38C2955F513F}">
      <dgm:prSet phldrT="[Text]" phldr="0" custT="1"/>
      <dgm:spPr/>
      <dgm:t>
        <a:bodyPr/>
        <a:lstStyle/>
        <a:p>
          <a:pPr algn="ctr"/>
          <a:r>
            <a:rPr lang="en-IN" sz="2200" dirty="0"/>
            <a:t>Spar Cap &amp; Shear Web Thickness</a:t>
          </a:r>
        </a:p>
      </dgm:t>
    </dgm:pt>
    <dgm:pt modelId="{A617D354-1937-43B0-994E-6C318DB71808}" type="parTrans" cxnId="{884BD687-CF7E-401F-94FA-637F114C0EDC}">
      <dgm:prSet/>
      <dgm:spPr/>
      <dgm:t>
        <a:bodyPr/>
        <a:lstStyle/>
        <a:p>
          <a:endParaRPr lang="en-IN"/>
        </a:p>
      </dgm:t>
    </dgm:pt>
    <dgm:pt modelId="{C6E2288E-5E22-4E9F-BF1D-6DCB61A2E552}" type="sibTrans" cxnId="{884BD687-CF7E-401F-94FA-637F114C0EDC}">
      <dgm:prSet/>
      <dgm:spPr/>
      <dgm:t>
        <a:bodyPr/>
        <a:lstStyle/>
        <a:p>
          <a:endParaRPr lang="en-IN"/>
        </a:p>
      </dgm:t>
    </dgm:pt>
    <dgm:pt modelId="{16D901E8-5821-499B-983C-72D01CA26945}">
      <dgm:prSet phldrT="[Text]" phldr="0" custT="1"/>
      <dgm:spPr/>
      <dgm:t>
        <a:bodyPr/>
        <a:lstStyle/>
        <a:p>
          <a:r>
            <a:rPr lang="en-IN" sz="2200" dirty="0"/>
            <a:t>Develop Blade Model in NuMAD</a:t>
          </a:r>
        </a:p>
      </dgm:t>
    </dgm:pt>
    <dgm:pt modelId="{1454D822-2F5A-4873-A4BB-547B11BA68BC}" type="parTrans" cxnId="{82C81FE9-39D9-4090-A6AC-6A4BE941E2FA}">
      <dgm:prSet/>
      <dgm:spPr/>
      <dgm:t>
        <a:bodyPr/>
        <a:lstStyle/>
        <a:p>
          <a:endParaRPr lang="en-IN"/>
        </a:p>
      </dgm:t>
    </dgm:pt>
    <dgm:pt modelId="{DB965494-3459-43C6-8BCA-8CDFF9DFF345}" type="sibTrans" cxnId="{82C81FE9-39D9-4090-A6AC-6A4BE941E2FA}">
      <dgm:prSet/>
      <dgm:spPr/>
      <dgm:t>
        <a:bodyPr/>
        <a:lstStyle/>
        <a:p>
          <a:endParaRPr lang="en-IN"/>
        </a:p>
      </dgm:t>
    </dgm:pt>
    <dgm:pt modelId="{579A2979-9CDE-47A7-8B59-0F564B7A06B5}">
      <dgm:prSet phldrT="[Text]" phldr="0" custT="1"/>
      <dgm:spPr/>
      <dgm:t>
        <a:bodyPr/>
        <a:lstStyle/>
        <a:p>
          <a:r>
            <a:rPr lang="en-IN" sz="2200" dirty="0"/>
            <a:t>Analysis with </a:t>
          </a:r>
          <a:r>
            <a:rPr lang="en-IN" sz="2200" dirty="0" err="1"/>
            <a:t>Precomp</a:t>
          </a:r>
          <a:endParaRPr lang="en-IN" sz="2200" dirty="0"/>
        </a:p>
      </dgm:t>
    </dgm:pt>
    <dgm:pt modelId="{6877F7AE-3C9F-4F27-B645-AD016ED628E9}" type="parTrans" cxnId="{842A9F3B-3881-452E-874B-6E547AA0BEF0}">
      <dgm:prSet/>
      <dgm:spPr/>
      <dgm:t>
        <a:bodyPr/>
        <a:lstStyle/>
        <a:p>
          <a:endParaRPr lang="en-IN"/>
        </a:p>
      </dgm:t>
    </dgm:pt>
    <dgm:pt modelId="{52CA155E-3888-421A-A1D7-B45330EEA4CF}" type="sibTrans" cxnId="{842A9F3B-3881-452E-874B-6E547AA0BEF0}">
      <dgm:prSet/>
      <dgm:spPr/>
      <dgm:t>
        <a:bodyPr/>
        <a:lstStyle/>
        <a:p>
          <a:endParaRPr lang="en-IN"/>
        </a:p>
      </dgm:t>
    </dgm:pt>
    <dgm:pt modelId="{74AAE3EF-E540-4851-92E1-99128A786899}">
      <dgm:prSet phldrT="[Text]" phldr="0" custT="1"/>
      <dgm:spPr/>
      <dgm:t>
        <a:bodyPr/>
        <a:lstStyle/>
        <a:p>
          <a:pPr algn="ctr"/>
          <a:r>
            <a:rPr lang="en-IN" sz="2200" dirty="0"/>
            <a:t>Iterate and refine the design</a:t>
          </a:r>
        </a:p>
      </dgm:t>
    </dgm:pt>
    <dgm:pt modelId="{80A6C48A-5CA0-48EA-9902-D0C919ABE115}" type="parTrans" cxnId="{907F8907-258E-401A-8B40-CEA5FAC0F1D7}">
      <dgm:prSet/>
      <dgm:spPr/>
      <dgm:t>
        <a:bodyPr/>
        <a:lstStyle/>
        <a:p>
          <a:endParaRPr lang="en-IN"/>
        </a:p>
      </dgm:t>
    </dgm:pt>
    <dgm:pt modelId="{0B725438-B610-48DF-A6B0-0AB5357C58FC}" type="sibTrans" cxnId="{907F8907-258E-401A-8B40-CEA5FAC0F1D7}">
      <dgm:prSet/>
      <dgm:spPr/>
      <dgm:t>
        <a:bodyPr/>
        <a:lstStyle/>
        <a:p>
          <a:endParaRPr lang="en-IN"/>
        </a:p>
      </dgm:t>
    </dgm:pt>
    <dgm:pt modelId="{41FF7046-D613-4BC0-9473-F6143AE9776B}" type="pres">
      <dgm:prSet presAssocID="{12D8C433-C475-4CAE-857E-235FA63F02E5}" presName="cycle" presStyleCnt="0">
        <dgm:presLayoutVars>
          <dgm:dir/>
          <dgm:resizeHandles val="exact"/>
        </dgm:presLayoutVars>
      </dgm:prSet>
      <dgm:spPr/>
    </dgm:pt>
    <dgm:pt modelId="{00AAE12E-C923-4A3F-AEB2-37B45A1D520A}" type="pres">
      <dgm:prSet presAssocID="{95EDC888-0AC6-4440-8BCB-CE203CA04D59}" presName="dummy" presStyleCnt="0"/>
      <dgm:spPr/>
    </dgm:pt>
    <dgm:pt modelId="{83D6056C-7599-43BC-9C77-89AEB34730A1}" type="pres">
      <dgm:prSet presAssocID="{95EDC888-0AC6-4440-8BCB-CE203CA04D59}" presName="node" presStyleLbl="revTx" presStyleIdx="0" presStyleCnt="5">
        <dgm:presLayoutVars>
          <dgm:bulletEnabled val="1"/>
        </dgm:presLayoutVars>
      </dgm:prSet>
      <dgm:spPr/>
    </dgm:pt>
    <dgm:pt modelId="{2AD242C6-6964-4581-AE15-6A839E8239EB}" type="pres">
      <dgm:prSet presAssocID="{9E7202D7-A6F8-4BB7-925A-F6A90BECD12E}" presName="sibTrans" presStyleLbl="node1" presStyleIdx="0" presStyleCnt="5"/>
      <dgm:spPr/>
    </dgm:pt>
    <dgm:pt modelId="{7DB94917-508B-4FE4-84F4-CBC08FFF2D06}" type="pres">
      <dgm:prSet presAssocID="{1EC7AFF7-044A-4B8E-B350-38C2955F513F}" presName="dummy" presStyleCnt="0"/>
      <dgm:spPr/>
    </dgm:pt>
    <dgm:pt modelId="{E97C15F2-C18C-47C8-835E-A6FADC7FA2EA}" type="pres">
      <dgm:prSet presAssocID="{1EC7AFF7-044A-4B8E-B350-38C2955F513F}" presName="node" presStyleLbl="revTx" presStyleIdx="1" presStyleCnt="5">
        <dgm:presLayoutVars>
          <dgm:bulletEnabled val="1"/>
        </dgm:presLayoutVars>
      </dgm:prSet>
      <dgm:spPr/>
    </dgm:pt>
    <dgm:pt modelId="{1AFB9D6C-7D47-460E-BDFC-4418A541A1B5}" type="pres">
      <dgm:prSet presAssocID="{C6E2288E-5E22-4E9F-BF1D-6DCB61A2E552}" presName="sibTrans" presStyleLbl="node1" presStyleIdx="1" presStyleCnt="5"/>
      <dgm:spPr/>
    </dgm:pt>
    <dgm:pt modelId="{852ACD22-DF07-499B-9725-61A8628E3483}" type="pres">
      <dgm:prSet presAssocID="{16D901E8-5821-499B-983C-72D01CA26945}" presName="dummy" presStyleCnt="0"/>
      <dgm:spPr/>
    </dgm:pt>
    <dgm:pt modelId="{DC24DCBE-1143-4790-85BE-1B7E16E0D405}" type="pres">
      <dgm:prSet presAssocID="{16D901E8-5821-499B-983C-72D01CA26945}" presName="node" presStyleLbl="revTx" presStyleIdx="2" presStyleCnt="5">
        <dgm:presLayoutVars>
          <dgm:bulletEnabled val="1"/>
        </dgm:presLayoutVars>
      </dgm:prSet>
      <dgm:spPr/>
    </dgm:pt>
    <dgm:pt modelId="{9F97DBFB-599F-4A7E-8AA3-3C309AB8AAA4}" type="pres">
      <dgm:prSet presAssocID="{DB965494-3459-43C6-8BCA-8CDFF9DFF345}" presName="sibTrans" presStyleLbl="node1" presStyleIdx="2" presStyleCnt="5"/>
      <dgm:spPr/>
    </dgm:pt>
    <dgm:pt modelId="{4A40E4B9-6B00-41DD-92B1-5A14DA6CD39C}" type="pres">
      <dgm:prSet presAssocID="{579A2979-9CDE-47A7-8B59-0F564B7A06B5}" presName="dummy" presStyleCnt="0"/>
      <dgm:spPr/>
    </dgm:pt>
    <dgm:pt modelId="{1F60DC91-6B2B-449D-857C-E3A9ED3D8E27}" type="pres">
      <dgm:prSet presAssocID="{579A2979-9CDE-47A7-8B59-0F564B7A06B5}" presName="node" presStyleLbl="revTx" presStyleIdx="3" presStyleCnt="5">
        <dgm:presLayoutVars>
          <dgm:bulletEnabled val="1"/>
        </dgm:presLayoutVars>
      </dgm:prSet>
      <dgm:spPr/>
    </dgm:pt>
    <dgm:pt modelId="{516F6495-2FC6-4AAF-913C-103933B960CB}" type="pres">
      <dgm:prSet presAssocID="{52CA155E-3888-421A-A1D7-B45330EEA4CF}" presName="sibTrans" presStyleLbl="node1" presStyleIdx="3" presStyleCnt="5"/>
      <dgm:spPr/>
    </dgm:pt>
    <dgm:pt modelId="{E612AE7C-C525-4F8C-A696-13ACF16DBD1F}" type="pres">
      <dgm:prSet presAssocID="{74AAE3EF-E540-4851-92E1-99128A786899}" presName="dummy" presStyleCnt="0"/>
      <dgm:spPr/>
    </dgm:pt>
    <dgm:pt modelId="{3E92B128-F4C3-4CD7-A872-691C00A20922}" type="pres">
      <dgm:prSet presAssocID="{74AAE3EF-E540-4851-92E1-99128A786899}" presName="node" presStyleLbl="revTx" presStyleIdx="4" presStyleCnt="5">
        <dgm:presLayoutVars>
          <dgm:bulletEnabled val="1"/>
        </dgm:presLayoutVars>
      </dgm:prSet>
      <dgm:spPr/>
    </dgm:pt>
    <dgm:pt modelId="{85136A0B-269C-46F3-AA6A-8558614214FC}" type="pres">
      <dgm:prSet presAssocID="{0B725438-B610-48DF-A6B0-0AB5357C58FC}" presName="sibTrans" presStyleLbl="node1" presStyleIdx="4" presStyleCnt="5"/>
      <dgm:spPr/>
    </dgm:pt>
  </dgm:ptLst>
  <dgm:cxnLst>
    <dgm:cxn modelId="{907F8907-258E-401A-8B40-CEA5FAC0F1D7}" srcId="{12D8C433-C475-4CAE-857E-235FA63F02E5}" destId="{74AAE3EF-E540-4851-92E1-99128A786899}" srcOrd="4" destOrd="0" parTransId="{80A6C48A-5CA0-48EA-9902-D0C919ABE115}" sibTransId="{0B725438-B610-48DF-A6B0-0AB5357C58FC}"/>
    <dgm:cxn modelId="{F0F0E40F-DD78-4681-8592-4EBA75A618EC}" srcId="{12D8C433-C475-4CAE-857E-235FA63F02E5}" destId="{95EDC888-0AC6-4440-8BCB-CE203CA04D59}" srcOrd="0" destOrd="0" parTransId="{05C3DC7F-E211-46A3-ABC8-DD0CC358F30A}" sibTransId="{9E7202D7-A6F8-4BB7-925A-F6A90BECD12E}"/>
    <dgm:cxn modelId="{93471F14-B4C2-4139-AA0E-7F68DDDF8046}" type="presOf" srcId="{52CA155E-3888-421A-A1D7-B45330EEA4CF}" destId="{516F6495-2FC6-4AAF-913C-103933B960CB}" srcOrd="0" destOrd="0" presId="urn:microsoft.com/office/officeart/2005/8/layout/cycle1"/>
    <dgm:cxn modelId="{F0738B1F-C007-435C-AE3A-1E50E05EF206}" type="presOf" srcId="{9E7202D7-A6F8-4BB7-925A-F6A90BECD12E}" destId="{2AD242C6-6964-4581-AE15-6A839E8239EB}" srcOrd="0" destOrd="0" presId="urn:microsoft.com/office/officeart/2005/8/layout/cycle1"/>
    <dgm:cxn modelId="{9FEC7626-EBD0-4361-84B4-21F5327863FF}" type="presOf" srcId="{12D8C433-C475-4CAE-857E-235FA63F02E5}" destId="{41FF7046-D613-4BC0-9473-F6143AE9776B}" srcOrd="0" destOrd="0" presId="urn:microsoft.com/office/officeart/2005/8/layout/cycle1"/>
    <dgm:cxn modelId="{DCA83236-4FE0-44BD-8110-349637773A77}" type="presOf" srcId="{DB965494-3459-43C6-8BCA-8CDFF9DFF345}" destId="{9F97DBFB-599F-4A7E-8AA3-3C309AB8AAA4}" srcOrd="0" destOrd="0" presId="urn:microsoft.com/office/officeart/2005/8/layout/cycle1"/>
    <dgm:cxn modelId="{842A9F3B-3881-452E-874B-6E547AA0BEF0}" srcId="{12D8C433-C475-4CAE-857E-235FA63F02E5}" destId="{579A2979-9CDE-47A7-8B59-0F564B7A06B5}" srcOrd="3" destOrd="0" parTransId="{6877F7AE-3C9F-4F27-B645-AD016ED628E9}" sibTransId="{52CA155E-3888-421A-A1D7-B45330EEA4CF}"/>
    <dgm:cxn modelId="{CC9C7662-FFBB-4725-909A-75CD74C5BD31}" type="presOf" srcId="{74AAE3EF-E540-4851-92E1-99128A786899}" destId="{3E92B128-F4C3-4CD7-A872-691C00A20922}" srcOrd="0" destOrd="0" presId="urn:microsoft.com/office/officeart/2005/8/layout/cycle1"/>
    <dgm:cxn modelId="{D3D51A6A-6B32-44D2-9514-EBE3A4C06993}" type="presOf" srcId="{0B725438-B610-48DF-A6B0-0AB5357C58FC}" destId="{85136A0B-269C-46F3-AA6A-8558614214FC}" srcOrd="0" destOrd="0" presId="urn:microsoft.com/office/officeart/2005/8/layout/cycle1"/>
    <dgm:cxn modelId="{884BD687-CF7E-401F-94FA-637F114C0EDC}" srcId="{12D8C433-C475-4CAE-857E-235FA63F02E5}" destId="{1EC7AFF7-044A-4B8E-B350-38C2955F513F}" srcOrd="1" destOrd="0" parTransId="{A617D354-1937-43B0-994E-6C318DB71808}" sibTransId="{C6E2288E-5E22-4E9F-BF1D-6DCB61A2E552}"/>
    <dgm:cxn modelId="{C843099C-3FCB-4B5B-9CE5-A45266F2F9F4}" type="presOf" srcId="{C6E2288E-5E22-4E9F-BF1D-6DCB61A2E552}" destId="{1AFB9D6C-7D47-460E-BDFC-4418A541A1B5}" srcOrd="0" destOrd="0" presId="urn:microsoft.com/office/officeart/2005/8/layout/cycle1"/>
    <dgm:cxn modelId="{5B2AE29E-07AD-45F8-B094-583FE451B736}" type="presOf" srcId="{16D901E8-5821-499B-983C-72D01CA26945}" destId="{DC24DCBE-1143-4790-85BE-1B7E16E0D405}" srcOrd="0" destOrd="0" presId="urn:microsoft.com/office/officeart/2005/8/layout/cycle1"/>
    <dgm:cxn modelId="{E1ED94BD-4978-47D0-A65D-34A37A65F97E}" type="presOf" srcId="{1EC7AFF7-044A-4B8E-B350-38C2955F513F}" destId="{E97C15F2-C18C-47C8-835E-A6FADC7FA2EA}" srcOrd="0" destOrd="0" presId="urn:microsoft.com/office/officeart/2005/8/layout/cycle1"/>
    <dgm:cxn modelId="{0D0DD9DD-1255-4EBC-AA4C-A3392109C5CC}" type="presOf" srcId="{579A2979-9CDE-47A7-8B59-0F564B7A06B5}" destId="{1F60DC91-6B2B-449D-857C-E3A9ED3D8E27}" srcOrd="0" destOrd="0" presId="urn:microsoft.com/office/officeart/2005/8/layout/cycle1"/>
    <dgm:cxn modelId="{82C81FE9-39D9-4090-A6AC-6A4BE941E2FA}" srcId="{12D8C433-C475-4CAE-857E-235FA63F02E5}" destId="{16D901E8-5821-499B-983C-72D01CA26945}" srcOrd="2" destOrd="0" parTransId="{1454D822-2F5A-4873-A4BB-547B11BA68BC}" sibTransId="{DB965494-3459-43C6-8BCA-8CDFF9DFF345}"/>
    <dgm:cxn modelId="{C0B79AF9-B0D7-43B2-86A7-1B09B3B66D91}" type="presOf" srcId="{95EDC888-0AC6-4440-8BCB-CE203CA04D59}" destId="{83D6056C-7599-43BC-9C77-89AEB34730A1}" srcOrd="0" destOrd="0" presId="urn:microsoft.com/office/officeart/2005/8/layout/cycle1"/>
    <dgm:cxn modelId="{2050E62E-6A2C-4FCD-8902-861A27F767B7}" type="presParOf" srcId="{41FF7046-D613-4BC0-9473-F6143AE9776B}" destId="{00AAE12E-C923-4A3F-AEB2-37B45A1D520A}" srcOrd="0" destOrd="0" presId="urn:microsoft.com/office/officeart/2005/8/layout/cycle1"/>
    <dgm:cxn modelId="{B6B07990-4A08-4A55-8753-BC62B8886FB7}" type="presParOf" srcId="{41FF7046-D613-4BC0-9473-F6143AE9776B}" destId="{83D6056C-7599-43BC-9C77-89AEB34730A1}" srcOrd="1" destOrd="0" presId="urn:microsoft.com/office/officeart/2005/8/layout/cycle1"/>
    <dgm:cxn modelId="{EE6FEAF4-A07D-45D5-8341-CCD4914E0C13}" type="presParOf" srcId="{41FF7046-D613-4BC0-9473-F6143AE9776B}" destId="{2AD242C6-6964-4581-AE15-6A839E8239EB}" srcOrd="2" destOrd="0" presId="urn:microsoft.com/office/officeart/2005/8/layout/cycle1"/>
    <dgm:cxn modelId="{F53E59E1-5DA7-4AD9-8853-CBCDCBC79723}" type="presParOf" srcId="{41FF7046-D613-4BC0-9473-F6143AE9776B}" destId="{7DB94917-508B-4FE4-84F4-CBC08FFF2D06}" srcOrd="3" destOrd="0" presId="urn:microsoft.com/office/officeart/2005/8/layout/cycle1"/>
    <dgm:cxn modelId="{0FF60897-C3A5-41A5-9C86-5F868B1A9EED}" type="presParOf" srcId="{41FF7046-D613-4BC0-9473-F6143AE9776B}" destId="{E97C15F2-C18C-47C8-835E-A6FADC7FA2EA}" srcOrd="4" destOrd="0" presId="urn:microsoft.com/office/officeart/2005/8/layout/cycle1"/>
    <dgm:cxn modelId="{B70AF61B-D47D-4BE3-82FA-46B09E68E110}" type="presParOf" srcId="{41FF7046-D613-4BC0-9473-F6143AE9776B}" destId="{1AFB9D6C-7D47-460E-BDFC-4418A541A1B5}" srcOrd="5" destOrd="0" presId="urn:microsoft.com/office/officeart/2005/8/layout/cycle1"/>
    <dgm:cxn modelId="{BE009FDA-0727-49D6-AC0A-0C484CA1B452}" type="presParOf" srcId="{41FF7046-D613-4BC0-9473-F6143AE9776B}" destId="{852ACD22-DF07-499B-9725-61A8628E3483}" srcOrd="6" destOrd="0" presId="urn:microsoft.com/office/officeart/2005/8/layout/cycle1"/>
    <dgm:cxn modelId="{FB6A092D-EFE1-44C3-833A-A6F7B5C019FC}" type="presParOf" srcId="{41FF7046-D613-4BC0-9473-F6143AE9776B}" destId="{DC24DCBE-1143-4790-85BE-1B7E16E0D405}" srcOrd="7" destOrd="0" presId="urn:microsoft.com/office/officeart/2005/8/layout/cycle1"/>
    <dgm:cxn modelId="{918CA22B-8CAA-4E98-ACB2-A98268F28324}" type="presParOf" srcId="{41FF7046-D613-4BC0-9473-F6143AE9776B}" destId="{9F97DBFB-599F-4A7E-8AA3-3C309AB8AAA4}" srcOrd="8" destOrd="0" presId="urn:microsoft.com/office/officeart/2005/8/layout/cycle1"/>
    <dgm:cxn modelId="{26AA8C3C-FDC1-45DF-8D9D-C9139264D409}" type="presParOf" srcId="{41FF7046-D613-4BC0-9473-F6143AE9776B}" destId="{4A40E4B9-6B00-41DD-92B1-5A14DA6CD39C}" srcOrd="9" destOrd="0" presId="urn:microsoft.com/office/officeart/2005/8/layout/cycle1"/>
    <dgm:cxn modelId="{E0A6A5E8-865C-423C-AF5B-705C0F262AA5}" type="presParOf" srcId="{41FF7046-D613-4BC0-9473-F6143AE9776B}" destId="{1F60DC91-6B2B-449D-857C-E3A9ED3D8E27}" srcOrd="10" destOrd="0" presId="urn:microsoft.com/office/officeart/2005/8/layout/cycle1"/>
    <dgm:cxn modelId="{067A8251-3DFB-48D5-A2DD-94662E8483A8}" type="presParOf" srcId="{41FF7046-D613-4BC0-9473-F6143AE9776B}" destId="{516F6495-2FC6-4AAF-913C-103933B960CB}" srcOrd="11" destOrd="0" presId="urn:microsoft.com/office/officeart/2005/8/layout/cycle1"/>
    <dgm:cxn modelId="{0F41FB51-A1A4-4922-8EBC-5C283DB68F8E}" type="presParOf" srcId="{41FF7046-D613-4BC0-9473-F6143AE9776B}" destId="{E612AE7C-C525-4F8C-A696-13ACF16DBD1F}" srcOrd="12" destOrd="0" presId="urn:microsoft.com/office/officeart/2005/8/layout/cycle1"/>
    <dgm:cxn modelId="{3EE67BD1-A9EE-42AB-9F2B-F6EC30DB863D}" type="presParOf" srcId="{41FF7046-D613-4BC0-9473-F6143AE9776B}" destId="{3E92B128-F4C3-4CD7-A872-691C00A20922}" srcOrd="13" destOrd="0" presId="urn:microsoft.com/office/officeart/2005/8/layout/cycle1"/>
    <dgm:cxn modelId="{5B0516B6-8994-40E2-A798-B791EAD0BA67}" type="presParOf" srcId="{41FF7046-D613-4BC0-9473-F6143AE9776B}" destId="{85136A0B-269C-46F3-AA6A-8558614214F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6056C-7599-43BC-9C77-89AEB34730A1}">
      <dsp:nvSpPr>
        <dsp:cNvPr id="0" name=""/>
        <dsp:cNvSpPr/>
      </dsp:nvSpPr>
      <dsp:spPr>
        <a:xfrm>
          <a:off x="4897728" y="37763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Material Selection</a:t>
          </a:r>
        </a:p>
      </dsp:txBody>
      <dsp:txXfrm>
        <a:off x="4897728" y="37763"/>
        <a:ext cx="1282271" cy="1282271"/>
      </dsp:txXfrm>
    </dsp:sp>
    <dsp:sp modelId="{2AD242C6-6964-4581-AE15-6A839E8239EB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21294266"/>
            <a:gd name="adj4" fmla="val 19765342"/>
            <a:gd name="adj5" fmla="val 606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C15F2-C18C-47C8-835E-A6FADC7FA2EA}">
      <dsp:nvSpPr>
        <dsp:cNvPr id="0" name=""/>
        <dsp:cNvSpPr/>
      </dsp:nvSpPr>
      <dsp:spPr>
        <a:xfrm>
          <a:off x="5673276" y="2424655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Spar Cap &amp; Shear Web Thickness</a:t>
          </a:r>
        </a:p>
      </dsp:txBody>
      <dsp:txXfrm>
        <a:off x="5673276" y="2424655"/>
        <a:ext cx="1282271" cy="1282271"/>
      </dsp:txXfrm>
    </dsp:sp>
    <dsp:sp modelId="{1AFB9D6C-7D47-460E-BDFC-4418A541A1B5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4015759"/>
            <a:gd name="adj4" fmla="val 2252458"/>
            <a:gd name="adj5" fmla="val 606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4DCBE-1143-4790-85BE-1B7E16E0D405}">
      <dsp:nvSpPr>
        <dsp:cNvPr id="0" name=""/>
        <dsp:cNvSpPr/>
      </dsp:nvSpPr>
      <dsp:spPr>
        <a:xfrm>
          <a:off x="3642864" y="3899836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Develop Blade Model in NuMAD</a:t>
          </a:r>
        </a:p>
      </dsp:txBody>
      <dsp:txXfrm>
        <a:off x="3642864" y="3899836"/>
        <a:ext cx="1282271" cy="1282271"/>
      </dsp:txXfrm>
    </dsp:sp>
    <dsp:sp modelId="{9F97DBFB-599F-4A7E-8AA3-3C309AB8AAA4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8211880"/>
            <a:gd name="adj4" fmla="val 6448579"/>
            <a:gd name="adj5" fmla="val 606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0DC91-6B2B-449D-857C-E3A9ED3D8E27}">
      <dsp:nvSpPr>
        <dsp:cNvPr id="0" name=""/>
        <dsp:cNvSpPr/>
      </dsp:nvSpPr>
      <dsp:spPr>
        <a:xfrm>
          <a:off x="1612452" y="2424655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Analysis with </a:t>
          </a:r>
          <a:r>
            <a:rPr lang="en-IN" sz="2200" kern="1200" dirty="0" err="1"/>
            <a:t>Precomp</a:t>
          </a:r>
          <a:endParaRPr lang="en-IN" sz="2200" kern="1200" dirty="0"/>
        </a:p>
      </dsp:txBody>
      <dsp:txXfrm>
        <a:off x="1612452" y="2424655"/>
        <a:ext cx="1282271" cy="1282271"/>
      </dsp:txXfrm>
    </dsp:sp>
    <dsp:sp modelId="{516F6495-2FC6-4AAF-913C-103933B960CB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12298996"/>
            <a:gd name="adj4" fmla="val 10770073"/>
            <a:gd name="adj5" fmla="val 606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2B128-F4C3-4CD7-A872-691C00A20922}">
      <dsp:nvSpPr>
        <dsp:cNvPr id="0" name=""/>
        <dsp:cNvSpPr/>
      </dsp:nvSpPr>
      <dsp:spPr>
        <a:xfrm>
          <a:off x="2388000" y="37763"/>
          <a:ext cx="1282271" cy="128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Iterate and refine the design</a:t>
          </a:r>
        </a:p>
      </dsp:txBody>
      <dsp:txXfrm>
        <a:off x="2388000" y="37763"/>
        <a:ext cx="1282271" cy="1282271"/>
      </dsp:txXfrm>
    </dsp:sp>
    <dsp:sp modelId="{85136A0B-269C-46F3-AA6A-8558614214FC}">
      <dsp:nvSpPr>
        <dsp:cNvPr id="0" name=""/>
        <dsp:cNvSpPr/>
      </dsp:nvSpPr>
      <dsp:spPr>
        <a:xfrm>
          <a:off x="1878218" y="289"/>
          <a:ext cx="4811563" cy="4811563"/>
        </a:xfrm>
        <a:prstGeom prst="circularArrow">
          <a:avLst>
            <a:gd name="adj1" fmla="val 5197"/>
            <a:gd name="adj2" fmla="val 335662"/>
            <a:gd name="adj3" fmla="val 16866744"/>
            <a:gd name="adj4" fmla="val 15197594"/>
            <a:gd name="adj5" fmla="val 6063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11BA1-B98E-43DB-8E28-A6BDCEB2A93B}" type="datetimeFigureOut">
              <a:rPr lang="en-DE" smtClean="0"/>
              <a:t>10/13/2025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41CC1-81AC-440F-B92B-96430B7D35B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603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41CC1-81AC-440F-B92B-96430B7D35B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586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8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55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21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17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9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01FB-17C5-5159-290A-E82C2384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E4933-B972-16AD-DD87-CD37DFEE35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A40971-EAF2-DBEF-E74B-A21D2E2D7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74E13-A132-3259-0C43-BD21D9A59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58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0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34A5A-C299-4527-A106-DBD1B2885A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34A5A-C299-4527-A106-DBD1B2885A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2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1E2A2-CA5E-6DC4-3C73-4D98FF6316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743872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14B9A-CA5C-8ABD-2C28-87A1274D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C8298-9E26-85F3-42E8-81AB50B24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53479-9EBB-44CF-C330-D98C7973C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E70F0-6614-221B-0261-B2C8BABEB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42FC4-1496-1DF7-A3F6-DB5AF8E996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173507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7229-9305-F9F8-DD50-120AFCDC2A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2981238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C993-5081-333F-ADE5-6A4245FB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88782-CD8F-6879-4065-66BDFB7D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19C4C-EAB8-2F40-1B6E-298A415FF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13832-7F60-FD3E-F47F-DF5A7324F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93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64AB-7AB0-7B6F-6BBF-B3702AC3F5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3674054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tx1"/>
                </a:solidFill>
                <a:latin typeface="Aptos" charset="0"/>
                <a:ea typeface="等线" charset="0"/>
                <a:cs typeface="Aptos" charset="0"/>
              </a:rPr>
              <a:t>96</a:t>
            </a:fld>
            <a:endParaRPr lang="zh-CN" altLang="en-US" sz="1200"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49688-41AC-DE61-6A14-1E1D413817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Aiswarya Vijayan</a:t>
            </a:r>
          </a:p>
        </p:txBody>
      </p:sp>
    </p:spTree>
    <p:extLst>
      <p:ext uri="{BB962C8B-B14F-4D97-AF65-F5344CB8AC3E}">
        <p14:creationId xmlns:p14="http://schemas.microsoft.com/office/powerpoint/2010/main" val="1886619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939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114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115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116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061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118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155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66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187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1CA9-C0A7-3774-6313-5C0F1920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8BE7A-5C96-2F5C-8150-D090DF81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2D4F5-91B8-C4C4-DC3C-DE8A363E9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Regarding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A,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shaddow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flicker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With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 F-H, I am not </a:t>
            </a:r>
            <a:r>
              <a:rPr lang="de-DE" dirty="0" err="1">
                <a:sym typeface="Wingdings" panose="05000000000000000000" pitchFamily="2" charset="2"/>
              </a:rPr>
              <a:t>sure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. I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farmers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so.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my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opinion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resources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major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, but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will not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problem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7C25D-84A0-BE45-5F58-45C867B1B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7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738EB-2347-6E64-4081-A51570A0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12AA4-227C-FF59-FF7D-4B3787C0B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F3CF5-8D83-A870-8AA8-F86B172B2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Shows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NEW </a:t>
            </a:r>
            <a:r>
              <a:rPr lang="de-DE" dirty="0" err="1">
                <a:sym typeface="Wingdings" panose="05000000000000000000" pitchFamily="2" charset="2"/>
              </a:rPr>
              <a:t>distances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general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surrounding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especially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dirction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cruicual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critical</a:t>
            </a:r>
            <a:r>
              <a:rPr lang="de-DE" dirty="0">
                <a:sym typeface="Wingdings" panose="05000000000000000000" pitchFamily="2" charset="2"/>
              </a:rPr>
              <a:t> but not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main</a:t>
            </a:r>
            <a:r>
              <a:rPr lang="de-DE" dirty="0">
                <a:sym typeface="Wingdings" panose="05000000000000000000" pitchFamily="2" charset="2"/>
              </a:rPr>
              <a:t> wind </a:t>
            </a:r>
            <a:r>
              <a:rPr lang="de-DE" dirty="0" err="1">
                <a:sym typeface="Wingdings" panose="05000000000000000000" pitchFamily="2" charset="2"/>
              </a:rPr>
              <a:t>direction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circles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assume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actual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looks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barns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ruins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85E0-EC53-41EF-B6FD-9FC023FD0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3327E-A3FE-4279-B080-AD6DAF9EDC3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42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182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33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52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A08F222C-E6B4-CB18-1940-4D03D41410C5}"/>
              </a:ext>
            </a:extLst>
          </p:cNvPr>
          <p:cNvSpPr/>
          <p:nvPr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48E6A6-5F2B-4404-D02B-D0186EA2675E}"/>
              </a:ext>
            </a:extLst>
          </p:cNvPr>
          <p:cNvSpPr txBox="1"/>
          <p:nvPr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2st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7th 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190563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1BC93905-B480-E460-1D44-26A228083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47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30FA5F45-068D-BBFD-7B46-6551EBDAF3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0164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16">
            <a:extLst>
              <a:ext uri="{FF2B5EF4-FFF2-40B4-BE49-F238E27FC236}">
                <a16:creationId xmlns:a16="http://schemas.microsoft.com/office/drawing/2014/main" id="{ACB52842-737E-C895-CC6D-4485164F51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445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16">
            <a:extLst>
              <a:ext uri="{FF2B5EF4-FFF2-40B4-BE49-F238E27FC236}">
                <a16:creationId xmlns:a16="http://schemas.microsoft.com/office/drawing/2014/main" id="{CAE99AAC-B9F4-9A81-7449-F0AD86025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5215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0F1EAC69-AAD5-6642-BC87-38032AD96E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2563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C3177AEF-EE91-2F3B-231A-9331378532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8400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475DD45E-1DB9-89F1-CBF9-95AE6F74FA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5426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196BD2AD-E7A1-DE6C-9A07-133446C495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201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platzhalter 16">
            <a:extLst>
              <a:ext uri="{FF2B5EF4-FFF2-40B4-BE49-F238E27FC236}">
                <a16:creationId xmlns:a16="http://schemas.microsoft.com/office/drawing/2014/main" id="{7754F249-321F-31A6-A0F1-3FCBDDE48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1048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0996E08A-65AD-2A73-B59F-C0AFAB18C2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80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1C1F126-0E13-CA3E-498A-E7954A2B9995}"/>
              </a:ext>
            </a:extLst>
          </p:cNvPr>
          <p:cNvSpPr txBox="1"/>
          <p:nvPr/>
        </p:nvSpPr>
        <p:spPr>
          <a:xfrm>
            <a:off x="3913526" y="4104491"/>
            <a:ext cx="414263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3rd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Date: 13th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October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Aptos (Textkörper)"/>
                <a:ea typeface="+mn-ea"/>
                <a:cs typeface="Times New Roman" panose="02020603050405020304" pitchFamily="18" charset="0"/>
              </a:rPr>
              <a:t> 2025</a:t>
            </a:r>
          </a:p>
          <a:p>
            <a:endParaRPr lang="en-GB" dirty="0">
              <a:latin typeface="Aptos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2916751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16">
            <a:extLst>
              <a:ext uri="{FF2B5EF4-FFF2-40B4-BE49-F238E27FC236}">
                <a16:creationId xmlns:a16="http://schemas.microsoft.com/office/drawing/2014/main" id="{570F5318-3FC1-CA32-B06D-CD0FA24B31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3180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C165C5F0-B1A9-D2FB-3178-F4469730C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4297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FA2057B9-A012-D06C-457D-BD6CAFDBEA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39585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6109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13/10/2025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18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14/10/2025</a:t>
            </a: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Feedback Controller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994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2847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"/>
          <p:cNvSpPr>
            <a:spLocks/>
          </p:cNvSpPr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 w="19050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148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7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6" name="曲线"/>
          <p:cNvSpPr>
            <a:spLocks/>
          </p:cNvSpPr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5" name="曲线"/>
          <p:cNvSpPr>
            <a:spLocks/>
          </p:cNvSpPr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35" y="5690"/>
                </a:moveTo>
                <a:cubicBezTo>
                  <a:pt x="1542" y="5786"/>
                  <a:pt x="2912" y="-6663"/>
                  <a:pt x="5378" y="4969"/>
                </a:cubicBezTo>
                <a:cubicBezTo>
                  <a:pt x="8165" y="16409"/>
                  <a:pt x="9886" y="955"/>
                  <a:pt x="11677" y="1897"/>
                </a:cubicBezTo>
                <a:cubicBezTo>
                  <a:pt x="13469" y="2838"/>
                  <a:pt x="14737" y="9220"/>
                  <a:pt x="16128" y="10617"/>
                </a:cubicBezTo>
                <a:cubicBezTo>
                  <a:pt x="17519" y="12013"/>
                  <a:pt x="18571" y="12576"/>
                  <a:pt x="19479" y="11755"/>
                </a:cubicBezTo>
                <a:cubicBezTo>
                  <a:pt x="20386" y="10934"/>
                  <a:pt x="21317" y="3979"/>
                  <a:pt x="21572" y="5690"/>
                </a:cubicBezTo>
                <a:cubicBezTo>
                  <a:pt x="21565" y="10641"/>
                  <a:pt x="21605" y="16648"/>
                  <a:pt x="21599" y="21600"/>
                </a:cubicBezTo>
                <a:lnTo>
                  <a:pt x="16482" y="21455"/>
                </a:lnTo>
                <a:lnTo>
                  <a:pt x="10994" y="20831"/>
                </a:lnTo>
                <a:lnTo>
                  <a:pt x="6321" y="21321"/>
                </a:lnTo>
                <a:lnTo>
                  <a:pt x="0" y="20878"/>
                </a:lnTo>
                <a:cubicBezTo>
                  <a:pt x="6" y="16216"/>
                  <a:pt x="8" y="10641"/>
                  <a:pt x="35" y="5690"/>
                </a:cubicBezTo>
                <a:close/>
              </a:path>
            </a:pathLst>
          </a:custGeom>
          <a:gradFill rotWithShape="1">
            <a:gsLst>
              <a:gs pos="0">
                <a:srgbClr val="0F9ED5">
                  <a:lumMod val="20000"/>
                  <a:lumOff val="80000"/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0F9ED5">
                  <a:lumMod val="20000"/>
                  <a:lumOff val="80000"/>
                  <a:alpha val="100000"/>
                </a:srgbClr>
              </a:gs>
            </a:gsLst>
            <a:lin ang="0" scaled="1"/>
          </a:gradFill>
          <a:ln w="15875" cap="flat" cmpd="sng">
            <a:solidFill>
              <a:srgbClr val="156082">
                <a:alpha val="0"/>
              </a:srgbClr>
            </a:solidFill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4" name="曲线"/>
          <p:cNvSpPr>
            <a:spLocks/>
          </p:cNvSpPr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20" y="5943"/>
                </a:moveTo>
                <a:cubicBezTo>
                  <a:pt x="1529" y="6043"/>
                  <a:pt x="2217" y="-6829"/>
                  <a:pt x="4688" y="5198"/>
                </a:cubicBezTo>
                <a:cubicBezTo>
                  <a:pt x="7480" y="17027"/>
                  <a:pt x="9070" y="10367"/>
                  <a:pt x="10158" y="6391"/>
                </a:cubicBezTo>
                <a:cubicBezTo>
                  <a:pt x="13044" y="-3797"/>
                  <a:pt x="14166" y="-119"/>
                  <a:pt x="15989" y="5794"/>
                </a:cubicBezTo>
                <a:cubicBezTo>
                  <a:pt x="19763" y="16580"/>
                  <a:pt x="19729" y="5894"/>
                  <a:pt x="21600" y="5943"/>
                </a:cubicBezTo>
                <a:cubicBezTo>
                  <a:pt x="21593" y="11063"/>
                  <a:pt x="21586" y="16182"/>
                  <a:pt x="21579" y="21301"/>
                </a:cubicBezTo>
                <a:lnTo>
                  <a:pt x="16530" y="21152"/>
                </a:lnTo>
                <a:lnTo>
                  <a:pt x="11000" y="21600"/>
                </a:lnTo>
                <a:lnTo>
                  <a:pt x="6271" y="21450"/>
                </a:lnTo>
                <a:lnTo>
                  <a:pt x="0" y="20556"/>
                </a:lnTo>
                <a:cubicBezTo>
                  <a:pt x="6" y="15735"/>
                  <a:pt x="-6" y="11063"/>
                  <a:pt x="20" y="5943"/>
                </a:cubicBezTo>
                <a:close/>
              </a:path>
            </a:pathLst>
          </a:custGeom>
          <a:gradFill rotWithShape="1">
            <a:gsLst>
              <a:gs pos="0">
                <a:srgbClr val="156082">
                  <a:lumMod val="5000"/>
                  <a:lumOff val="95000"/>
                  <a:alpha val="100000"/>
                </a:srgbClr>
              </a:gs>
              <a:gs pos="74000">
                <a:srgbClr val="156082">
                  <a:lumMod val="45000"/>
                  <a:lumOff val="55000"/>
                  <a:alpha val="100000"/>
                </a:srgbClr>
              </a:gs>
              <a:gs pos="83000">
                <a:srgbClr val="156082">
                  <a:lumMod val="45000"/>
                  <a:lumOff val="55000"/>
                  <a:alpha val="100000"/>
                </a:srgbClr>
              </a:gs>
              <a:gs pos="100000">
                <a:srgbClr val="156082">
                  <a:lumMod val="30000"/>
                  <a:lumOff val="70000"/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43" name="曲线"/>
          <p:cNvSpPr>
            <a:spLocks/>
          </p:cNvSpPr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T1" fmla="*/ 0 w 21600"/>
              <a:gd name="T2" fmla="*/ 0 h 21600"/>
              <a:gd name="T3" fmla="*/ 21600 w 21600"/>
              <a:gd name="T4" fmla="*/ 21600 h 21600"/>
            </a:gdLst>
            <a:ahLst/>
            <a:cxnLst/>
            <a:rect l="T1" t="T2" r="T3" b="T4"/>
            <a:pathLst>
              <a:path w="21600" h="21600">
                <a:moveTo>
                  <a:pt x="19" y="8758"/>
                </a:moveTo>
                <a:cubicBezTo>
                  <a:pt x="1526" y="8840"/>
                  <a:pt x="2212" y="-1717"/>
                  <a:pt x="4678" y="8147"/>
                </a:cubicBezTo>
                <a:cubicBezTo>
                  <a:pt x="7464" y="17849"/>
                  <a:pt x="7149" y="17331"/>
                  <a:pt x="8411" y="16166"/>
                </a:cubicBezTo>
                <a:cubicBezTo>
                  <a:pt x="9673" y="15002"/>
                  <a:pt x="10993" y="3240"/>
                  <a:pt x="12248" y="1159"/>
                </a:cubicBezTo>
                <a:cubicBezTo>
                  <a:pt x="13502" y="-920"/>
                  <a:pt x="14698" y="-273"/>
                  <a:pt x="15939" y="3681"/>
                </a:cubicBezTo>
                <a:cubicBezTo>
                  <a:pt x="17387" y="8525"/>
                  <a:pt x="18200" y="14960"/>
                  <a:pt x="19133" y="14981"/>
                </a:cubicBezTo>
                <a:cubicBezTo>
                  <a:pt x="20066" y="15001"/>
                  <a:pt x="21194" y="3480"/>
                  <a:pt x="21599" y="5108"/>
                </a:cubicBezTo>
                <a:cubicBezTo>
                  <a:pt x="21593" y="9306"/>
                  <a:pt x="21540" y="17156"/>
                  <a:pt x="21533" y="21355"/>
                </a:cubicBezTo>
                <a:lnTo>
                  <a:pt x="16494" y="21233"/>
                </a:lnTo>
                <a:lnTo>
                  <a:pt x="10976" y="21600"/>
                </a:lnTo>
                <a:lnTo>
                  <a:pt x="6258" y="21477"/>
                </a:lnTo>
                <a:lnTo>
                  <a:pt x="0" y="20743"/>
                </a:lnTo>
                <a:cubicBezTo>
                  <a:pt x="6" y="16789"/>
                  <a:pt x="-6" y="12957"/>
                  <a:pt x="19" y="8758"/>
                </a:cubicBezTo>
                <a:close/>
              </a:path>
            </a:pathLst>
          </a:custGeom>
          <a:gradFill rotWithShape="1">
            <a:gsLst>
              <a:gs pos="0">
                <a:srgbClr val="EFFCFF">
                  <a:alpha val="100000"/>
                </a:srgbClr>
              </a:gs>
              <a:gs pos="50000">
                <a:srgbClr val="0F9ED5">
                  <a:lumMod val="40000"/>
                  <a:lumOff val="60000"/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5400000" scaled="1"/>
          </a:gradFill>
          <a:ln w="19050" cap="flat" cmpd="sng">
            <a:noFill/>
            <a:prstDash val="solid"/>
            <a:round/>
          </a:ln>
          <a:effectLst>
            <a:glow>
              <a:srgbClr val="FFFF00"/>
            </a:glow>
            <a:outerShdw algn="ctr" rotWithShape="0">
              <a:srgbClr val="000000">
                <a:alpha val="99607"/>
              </a:srgbClr>
            </a:outerShdw>
          </a:effectLst>
          <a:scene3d>
            <a:camera prst="legacyObliqueFront"/>
            <a:lightRig rig="legacyFlat4" dir="t"/>
          </a:scene3d>
          <a:sp3d prstMaterial="legacyMatte">
            <a:bevelT w="13500" h="13500" prst="angle"/>
            <a:bevelB w="13500" h="13500" prst="angle"/>
          </a:sp3d>
        </p:spPr>
      </p:sp>
      <p:sp>
        <p:nvSpPr>
          <p:cNvPr id="135" name="文本框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sz="4400"/>
              <a:t>1. Title, example: Tasks of the week   </a:t>
            </a:r>
            <a:endParaRPr lang="zh-CN" altLang="en-US" sz="4400"/>
          </a:p>
        </p:txBody>
      </p:sp>
      <p:sp>
        <p:nvSpPr>
          <p:cNvPr id="136" name="文本框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 sz="2200"/>
              <a:t>Abcd</a:t>
            </a:r>
          </a:p>
          <a:p>
            <a:pPr marL="971550" lvl="1" indent="-514350">
              <a:buFontTx/>
              <a:buAutoNum type="romanLcPeriod"/>
            </a:pPr>
            <a:r>
              <a:rPr lang="en-US" altLang="zh-CN" sz="2000"/>
              <a:t>efgh</a:t>
            </a:r>
            <a:endParaRPr lang="zh-CN" altLang="en-US" sz="2000"/>
          </a:p>
        </p:txBody>
      </p:sp>
      <p:sp>
        <p:nvSpPr>
          <p:cNvPr id="137" name="直线"/>
          <p:cNvSpPr>
            <a:spLocks/>
          </p:cNvSpPr>
          <p:nvPr/>
        </p:nvSpPr>
        <p:spPr>
          <a:xfrm>
            <a:off x="838200" y="1251708"/>
            <a:ext cx="10515600" cy="0"/>
          </a:xfrm>
          <a:prstGeom prst="line">
            <a:avLst/>
          </a:prstGeom>
          <a:noFill/>
          <a:ln w="38100" cap="flat" cmpd="sng">
            <a:solidFill>
              <a:srgbClr val="8ECEFA"/>
            </a:solidFill>
            <a:prstDash val="solid"/>
            <a:round/>
          </a:ln>
        </p:spPr>
      </p:sp>
      <p:sp>
        <p:nvSpPr>
          <p:cNvPr id="138" name="文本框"/>
          <p:cNvSpPr>
            <a:spLocks noGrp="1"/>
          </p:cNvSpPr>
          <p:nvPr>
            <p:ph type="body"/>
          </p:nvPr>
        </p:nvSpPr>
        <p:spPr>
          <a:xfrm>
            <a:off x="2878527" y="6564113"/>
            <a:ext cx="5596085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zh-CN" sz="1200" kern="1200">
                <a:solidFill>
                  <a:schemeClr val="bg1"/>
                </a:solidFill>
                <a:latin typeface="Aptos" charset="0"/>
                <a:ea typeface="等线" charset="0"/>
                <a:cs typeface="Droid Sans" charset="0"/>
              </a:rPr>
              <a:t>Vijay Simha Reddy Bogala, Josef Remberger</a:t>
            </a:r>
            <a:endParaRPr lang="zh-CN" altLang="en-US" sz="1200" kern="1200">
              <a:solidFill>
                <a:schemeClr val="bg1"/>
              </a:solidFill>
              <a:latin typeface="Aptos" charset="0"/>
              <a:ea typeface="等线" charset="0"/>
              <a:cs typeface="Droid Sans" charset="0"/>
            </a:endParaRPr>
          </a:p>
        </p:txBody>
      </p:sp>
      <p:sp>
        <p:nvSpPr>
          <p:cNvPr id="139" name="文本框"/>
          <p:cNvSpPr>
            <a:spLocks noGrp="1"/>
          </p:cNvSpPr>
          <p:nvPr>
            <p:ph type="dt"/>
          </p:nvPr>
        </p:nvSpPr>
        <p:spPr>
          <a:xfrm>
            <a:off x="838200" y="6566803"/>
            <a:ext cx="1111369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10/14/2025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0" name="文本框"/>
          <p:cNvSpPr>
            <a:spLocks noGrp="1"/>
          </p:cNvSpPr>
          <p:nvPr>
            <p:ph type="ftr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1" name="文本框"/>
          <p:cNvSpPr>
            <a:spLocks noGrp="1"/>
          </p:cNvSpPr>
          <p:nvPr>
            <p:ph type="sldNum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/>
            <a:fld id="{CAD2D6BD-DE1B-4B5F-8B41-2702339687B9}" type="slidenum">
              <a:rPr lang="en-US" altLang="zh-CN" sz="1200" b="0" i="0" u="none" strike="noStrike" kern="1200" cap="none" spc="0" baseline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‹#›</a:t>
            </a:fld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142" name="文本框"/>
          <p:cNvSpPr>
            <a:spLocks noGrp="1"/>
          </p:cNvSpPr>
          <p:nvPr>
            <p:ph type="body"/>
          </p:nvPr>
        </p:nvSpPr>
        <p:spPr>
          <a:xfrm>
            <a:off x="749023" y="6216958"/>
            <a:ext cx="2248453" cy="309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1200" cap="none" spc="0" baseline="0">
                <a:solidFill>
                  <a:srgbClr val="000000"/>
                </a:solidFill>
                <a:latin typeface="Aptos" charset="0"/>
                <a:ea typeface="等线" charset="0"/>
                <a:cs typeface="Droid Sans" charset="0"/>
              </a:rPr>
              <a:t>[1], [2]….</a:t>
            </a:r>
          </a:p>
          <a:p>
            <a:pPr marL="457200" lvl="1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342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5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/>
              <a:t>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1"/>
            <a:r>
              <a:rPr lang="de-DE" err="1"/>
              <a:t>Example</a:t>
            </a:r>
            <a:r>
              <a:rPr lang="de-DE"/>
              <a:t>: </a:t>
            </a:r>
            <a:r>
              <a:rPr lang="de-DE" err="1"/>
              <a:t>drawings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endParaRPr lang="de-DE"/>
          </a:p>
          <a:p>
            <a:pPr lvl="0"/>
            <a:r>
              <a:rPr lang="de-DE"/>
              <a:t>X</a:t>
            </a:r>
          </a:p>
          <a:p>
            <a:pPr lvl="1"/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contents</a:t>
            </a:r>
            <a:endParaRPr lang="en-GB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3BFB0F-4CAD-8072-8ADC-EF6C3DD6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C9E1FA-B12A-4E64-A7FE-9F1D40FE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80E9DB-D8D6-DA40-1EB5-4B06D5A1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65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759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/>
              <a:t>1. Title, </a:t>
            </a:r>
            <a:r>
              <a:rPr lang="de-DE" err="1"/>
              <a:t>example</a:t>
            </a:r>
            <a:r>
              <a:rPr lang="de-DE"/>
              <a:t>: Tasks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week</a:t>
            </a:r>
            <a:r>
              <a:rPr lang="de-DE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err="1"/>
              <a:t>Abcd</a:t>
            </a:r>
            <a:endParaRPr lang="de-DE"/>
          </a:p>
          <a:p>
            <a:pPr lvl="1"/>
            <a:r>
              <a:rPr lang="de-DE" err="1"/>
              <a:t>efgh</a:t>
            </a:r>
            <a:endParaRPr lang="de-DE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938C9C93-276C-C0E0-AFDF-747E93327DC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209E185-F596-9669-F702-B2893270DD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A61A0B5-1F7C-5B1E-20F7-A7C8176F2BF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643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name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GB"/>
              <a:t>“How HOMER Calculates Wind Turbine Power Output,” </a:t>
            </a:r>
            <a:r>
              <a:rPr lang="en-GB" i="1"/>
              <a:t>Homerenergy.com</a:t>
            </a:r>
            <a:r>
              <a:rPr lang="en-GB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[2] …..</a:t>
            </a:r>
            <a:endParaRPr lang="it-IT"/>
          </a:p>
          <a:p>
            <a:pPr lvl="0"/>
            <a:endParaRPr lang="de-DE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EC6DC7B-0BF4-D23E-1CAE-9BF25160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122F1B93-DAED-25B4-688A-813C27CB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Grid Code Development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5A38B90-6CF1-6378-301C-C521B765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08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8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1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44)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DF5AC43-E5EF-0524-5C72-3AC43D2D1965}"/>
              </a:ext>
            </a:extLst>
          </p:cNvPr>
          <p:cNvSpPr/>
          <p:nvPr userDrawn="1"/>
        </p:nvSpPr>
        <p:spPr>
          <a:xfrm>
            <a:off x="7392013" y="172238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the </a:t>
            </a:r>
            <a:r>
              <a:rPr lang="it-IT" dirty="0" err="1"/>
              <a:t>heading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style </a:t>
            </a:r>
            <a:endParaRPr lang="en-GB" dirty="0"/>
          </a:p>
        </p:txBody>
      </p:sp>
      <p:cxnSp>
        <p:nvCxnSpPr>
          <p:cNvPr id="5" name="Straight Arrow Connector 21">
            <a:extLst>
              <a:ext uri="{FF2B5EF4-FFF2-40B4-BE49-F238E27FC236}">
                <a16:creationId xmlns:a16="http://schemas.microsoft.com/office/drawing/2014/main" id="{E14BA36E-5CEF-0525-3ADE-5A38CD19B2C1}"/>
              </a:ext>
            </a:extLst>
          </p:cNvPr>
          <p:cNvCxnSpPr>
            <a:cxnSpLocks/>
            <a:stCxn id="3" idx="0"/>
          </p:cNvCxnSpPr>
          <p:nvPr userDrawn="1"/>
        </p:nvCxnSpPr>
        <p:spPr>
          <a:xfrm flipH="1" flipV="1">
            <a:off x="7108466" y="1095661"/>
            <a:ext cx="1585182" cy="626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9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platzhalter 16">
            <a:extLst>
              <a:ext uri="{FF2B5EF4-FFF2-40B4-BE49-F238E27FC236}">
                <a16:creationId xmlns:a16="http://schemas.microsoft.com/office/drawing/2014/main" id="{A0746787-A71B-3101-F4E0-165F029F82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877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31FE3A22-F1D6-3850-D81B-DD4F77B82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479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  <p:sp>
        <p:nvSpPr>
          <p:cNvPr id="4" name="Textplatzhalter 16">
            <a:extLst>
              <a:ext uri="{FF2B5EF4-FFF2-40B4-BE49-F238E27FC236}">
                <a16:creationId xmlns:a16="http://schemas.microsoft.com/office/drawing/2014/main" id="{BA7DE9E2-5976-409B-74ED-F5C045CB9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b="0" u="none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presenter</a:t>
            </a:r>
            <a:r>
              <a:rPr lang="de-DE" dirty="0"/>
              <a:t> /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329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ED33EE1-2D33-49D9-90CC-3CC1E3F9A03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7EB79A5-C8EA-4A6C-B6B2-45378AABA38C}" type="datetimeFigureOut">
              <a:rPr lang="en-GB" smtClean="0"/>
              <a:t>13/10/2025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3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9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nv.com/services/guideline-for-the-certification-of-wind-turbines-1602" TargetMode="Externa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5.png"/><Relationship Id="rId5" Type="http://schemas.openxmlformats.org/officeDocument/2006/relationships/image" Target="../media/image7.png"/><Relationship Id="rId4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gi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ender.com/en/cas/document/asm_coupling/ziuP--x-S4WQYPTrtKZFUQ/Datenblatt.pdf?refConfigId=ziuP--x-S4WQYPTrtKZFUQ&amp;refMlfb=2LC0371-2BA99-0AF0" TargetMode="External"/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slide164.xml"/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162.xm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mizmekan.com/ruzgar-turbinlerinin-gurultu-etkisi/" TargetMode="External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slide164.xml"/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3" Type="http://schemas.openxmlformats.org/officeDocument/2006/relationships/hyperlink" Target="Report_Optimus92LE_Machinebed_Yawsystem_Rev1.pdf" TargetMode="External"/><Relationship Id="rId7" Type="http://schemas.openxmlformats.org/officeDocument/2006/relationships/hyperlink" Target="../Downloads/3point_load_transfer_tool_v2.xls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63.xml"/><Relationship Id="rId5" Type="http://schemas.openxmlformats.org/officeDocument/2006/relationships/hyperlink" Target="https://www.osti.gov/servlets/purl/13413" TargetMode="External"/><Relationship Id="rId4" Type="http://schemas.openxmlformats.org/officeDocument/2006/relationships/slide" Target="slide15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engineeringx.com/foundation/terzaghis-bearing-capacity-theory/#gsc.tab=0" TargetMode="External"/><Relationship Id="rId2" Type="http://schemas.openxmlformats.org/officeDocument/2006/relationships/hyperlink" Target="https://youtu.be/tr0yOf4JaYU?si=J4FceamERS_vV4fq" TargetMode="Externa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5.png"/><Relationship Id="rId5" Type="http://schemas.openxmlformats.org/officeDocument/2006/relationships/image" Target="../media/image7.png"/><Relationship Id="rId4" Type="http://schemas.openxmlformats.org/officeDocument/2006/relationships/image" Target="../media/image134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9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3.jp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6.jpe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hyperlink" Target="https://iea.blob.core.windows.net/assets/773bd056-f289-4c63-b689-8f88fe3e82f9/KarnatakaPSTWorkshopReport.pdf" TargetMode="External"/><Relationship Id="rId3" Type="http://schemas.openxmlformats.org/officeDocument/2006/relationships/hyperlink" Target="https://bslbatt.com/blogs/lithium-battery-price-2025-current-costs-trends-and-changes/" TargetMode="External"/><Relationship Id="rId7" Type="http://schemas.openxmlformats.org/officeDocument/2006/relationships/hyperlink" Target="https://arxiv.org/pdf/1903.12029" TargetMode="External"/><Relationship Id="rId2" Type="http://schemas.openxmlformats.org/officeDocument/2006/relationships/hyperlink" Target="https://www.battery.associates/post/state-of-art-of-flow-batteries-a-brief-overview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iea.org/energy-system/electricity/grid-scale-storage" TargetMode="External"/><Relationship Id="rId5" Type="http://schemas.openxmlformats.org/officeDocument/2006/relationships/hyperlink" Target="https://www.irena.org/publications/2017/Oct/Electricity-storage-and-renewables-costs-and-markets" TargetMode="External"/><Relationship Id="rId4" Type="http://schemas.openxmlformats.org/officeDocument/2006/relationships/hyperlink" Target="https://www.sciencedirect.com/science/article/pii/S030626192400337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google.com/web/@34.29977563,36.68817928,1384.78342427a,853580.17318904d,35y,0h,0t,0r/data=CgRCAggBOgMKATBCAggASg0I____________ARAA" TargetMode="External"/><Relationship Id="rId2" Type="http://schemas.openxmlformats.org/officeDocument/2006/relationships/hyperlink" Target="https://globalwindatlas.info/en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oi.org/10.1016/j.rser.2021.111293/" TargetMode="External"/><Relationship Id="rId5" Type="http://schemas.openxmlformats.org/officeDocument/2006/relationships/hyperlink" Target="https://openinframap.org/#10.04/33.2058/36.2058" TargetMode="External"/><Relationship Id="rId4" Type="http://schemas.openxmlformats.org/officeDocument/2006/relationships/hyperlink" Target="https://www.google.com/map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h-kiel.de/fachbereiche/maschinenwesen/wir-ueber-uns/lehre/prof-dr-rer-nat-alois-schaffarczyk/" TargetMode="Externa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5044381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hyperlink" Target="http://www.academia.edu/35403755/" TargetMode="External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eon.com/dgdl/Infineon-FF1500R17IP5-DataSheet-v02_01-EN.pdf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png"/><Relationship Id="rId5" Type="http://schemas.openxmlformats.org/officeDocument/2006/relationships/hyperlink" Target="https://new.abb.com/drives/industries/wind" TargetMode="External"/><Relationship Id="rId4" Type="http://schemas.openxmlformats.org/officeDocument/2006/relationships/hyperlink" Target="https://www.vestas.com/en/products/5-mw-platform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41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9499-798F-E1E3-C40B-4E604C3C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 </a:t>
            </a:r>
            <a:r>
              <a:rPr lang="it-IT" dirty="0" err="1"/>
              <a:t>Tip</a:t>
            </a:r>
            <a:r>
              <a:rPr lang="it-IT" dirty="0"/>
              <a:t> speed design drives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5E66-F6F1-A952-11B7-9A5DFC13F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77"/>
            <a:ext cx="10515600" cy="540746"/>
          </a:xfrm>
        </p:spPr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drives for </a:t>
            </a:r>
            <a:r>
              <a:rPr lang="it-IT" dirty="0" err="1"/>
              <a:t>tip</a:t>
            </a:r>
            <a:r>
              <a:rPr lang="it-IT" dirty="0"/>
              <a:t> speed </a:t>
            </a:r>
            <a:r>
              <a:rPr lang="it-IT" dirty="0" err="1"/>
              <a:t>calculation</a:t>
            </a:r>
            <a:r>
              <a:rPr lang="it-IT" dirty="0"/>
              <a:t>: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1E8-8549-5AF7-EA04-9B15BD0AC20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ECC10-1379-48B0-CDC3-175A4619F15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3797-B5A0-9DDB-E2DF-7293715CAB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3A11CD-6C17-6556-A4BA-10378D615C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[1],[2]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7A2BED-10CA-FDCB-6506-4E0F6C598C7A}"/>
              </a:ext>
            </a:extLst>
          </p:cNvPr>
          <p:cNvSpPr/>
          <p:nvPr/>
        </p:nvSpPr>
        <p:spPr>
          <a:xfrm>
            <a:off x="1134767" y="2339624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1.Noise</a:t>
            </a:r>
            <a:endParaRPr lang="en-GB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69674D-EE08-A212-BD08-591F9B4C9EF5}"/>
              </a:ext>
            </a:extLst>
          </p:cNvPr>
          <p:cNvSpPr/>
          <p:nvPr/>
        </p:nvSpPr>
        <p:spPr>
          <a:xfrm>
            <a:off x="1134767" y="3545074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2. Low </a:t>
            </a:r>
            <a:r>
              <a:rPr lang="it-IT" sz="2000" dirty="0" err="1"/>
              <a:t>Mechanical</a:t>
            </a:r>
            <a:r>
              <a:rPr lang="it-IT" sz="2000" dirty="0"/>
              <a:t> torque</a:t>
            </a:r>
            <a:endParaRPr lang="en-GB" sz="2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4CCE2B-084E-9A54-8875-E16AE051D40A}"/>
              </a:ext>
            </a:extLst>
          </p:cNvPr>
          <p:cNvSpPr/>
          <p:nvPr/>
        </p:nvSpPr>
        <p:spPr>
          <a:xfrm>
            <a:off x="1134767" y="4830339"/>
            <a:ext cx="2558561" cy="93198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3. More </a:t>
            </a:r>
            <a:r>
              <a:rPr lang="it-IT" sz="2000" dirty="0" err="1"/>
              <a:t>expensive</a:t>
            </a:r>
            <a:r>
              <a:rPr lang="it-IT" sz="2000" dirty="0"/>
              <a:t> </a:t>
            </a:r>
            <a:r>
              <a:rPr lang="it-IT" sz="2000" dirty="0" err="1"/>
              <a:t>rotor</a:t>
            </a:r>
            <a:r>
              <a:rPr lang="it-IT" sz="2000" dirty="0"/>
              <a:t> </a:t>
            </a:r>
            <a:r>
              <a:rPr lang="it-IT" sz="2000" dirty="0" err="1"/>
              <a:t>bearings</a:t>
            </a:r>
            <a:endParaRPr lang="en-GB" sz="20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1A803DB-A2AB-24ED-23E4-ECFACB2B3599}"/>
              </a:ext>
            </a:extLst>
          </p:cNvPr>
          <p:cNvSpPr/>
          <p:nvPr/>
        </p:nvSpPr>
        <p:spPr>
          <a:xfrm>
            <a:off x="3912577" y="3545074"/>
            <a:ext cx="395654" cy="2217249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5A4379-8145-FB73-A9CC-CA8820CC407F}"/>
              </a:ext>
            </a:extLst>
          </p:cNvPr>
          <p:cNvSpPr/>
          <p:nvPr/>
        </p:nvSpPr>
        <p:spPr>
          <a:xfrm>
            <a:off x="4545623" y="4352192"/>
            <a:ext cx="1450731" cy="631001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LCOE</a:t>
            </a:r>
            <a:endParaRPr lang="en-GB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A1533BC4-F105-36EB-3DAC-8BFA5C7DBB94}"/>
              </a:ext>
            </a:extLst>
          </p:cNvPr>
          <p:cNvSpPr/>
          <p:nvPr/>
        </p:nvSpPr>
        <p:spPr>
          <a:xfrm>
            <a:off x="4110404" y="2458320"/>
            <a:ext cx="3376246" cy="694592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0FE862-5C16-3279-108D-161D3673D5C1}"/>
              </a:ext>
            </a:extLst>
          </p:cNvPr>
          <p:cNvSpPr/>
          <p:nvPr/>
        </p:nvSpPr>
        <p:spPr>
          <a:xfrm>
            <a:off x="7637025" y="2145323"/>
            <a:ext cx="3420208" cy="11211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Main</a:t>
            </a:r>
            <a:r>
              <a:rPr lang="it-IT" dirty="0"/>
              <a:t> focus for </a:t>
            </a:r>
            <a:r>
              <a:rPr lang="it-IT" dirty="0" err="1"/>
              <a:t>Optimus</a:t>
            </a:r>
            <a:r>
              <a:rPr lang="it-IT" dirty="0"/>
              <a:t> Syria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958B58-0E72-8A1B-6AB4-81601A94BC1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996354" y="4667693"/>
            <a:ext cx="15562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25066-7A45-A117-264C-E16C48F7BCF6}"/>
              </a:ext>
            </a:extLst>
          </p:cNvPr>
          <p:cNvSpPr/>
          <p:nvPr/>
        </p:nvSpPr>
        <p:spPr>
          <a:xfrm>
            <a:off x="7552592" y="4278290"/>
            <a:ext cx="3420208" cy="7508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Can be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reduced</a:t>
            </a:r>
            <a:r>
              <a:rPr lang="it-IT" dirty="0"/>
              <a:t> by </a:t>
            </a:r>
            <a:r>
              <a:rPr lang="it-IT" dirty="0" err="1"/>
              <a:t>optimizing</a:t>
            </a:r>
            <a:r>
              <a:rPr lang="it-IT" dirty="0"/>
              <a:t> a high </a:t>
            </a:r>
            <a:r>
              <a:rPr lang="it-IT" dirty="0" err="1"/>
              <a:t>tip</a:t>
            </a:r>
            <a:r>
              <a:rPr lang="it-IT" dirty="0"/>
              <a:t> speed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491D36-AAA5-3709-DE84-F7FC51EAA876}"/>
              </a:ext>
            </a:extLst>
          </p:cNvPr>
          <p:cNvSpPr/>
          <p:nvPr/>
        </p:nvSpPr>
        <p:spPr>
          <a:xfrm>
            <a:off x="7433896" y="5501139"/>
            <a:ext cx="3657600" cy="8501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CAN BE REGULATED THORUGH TURBINE CONTROLLER</a:t>
            </a:r>
            <a:endParaRPr lang="en-GB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E6B0D4-3E35-2932-792D-61A28C30111C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9262696" y="5029105"/>
            <a:ext cx="0" cy="4720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CE27A5B-DC1F-5948-1902-35A975A500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5981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1-i. Block Scheme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9020B652-1DF2-66C0-85A9-895D57699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84" y="2022354"/>
            <a:ext cx="10904592" cy="310038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0E21E5-759C-FD27-03EF-139D060C7D6D}"/>
              </a:ext>
            </a:extLst>
          </p:cNvPr>
          <p:cNvSpPr txBox="1"/>
          <p:nvPr/>
        </p:nvSpPr>
        <p:spPr>
          <a:xfrm>
            <a:off x="2069564" y="5454405"/>
            <a:ext cx="8194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/>
              <a:t>Block Scheme of a 5 MW DFIG; Modified from [1] Gagnon, 2025</a:t>
            </a:r>
          </a:p>
        </p:txBody>
      </p:sp>
    </p:spTree>
    <p:extLst>
      <p:ext uri="{BB962C8B-B14F-4D97-AF65-F5344CB8AC3E}">
        <p14:creationId xmlns:p14="http://schemas.microsoft.com/office/powerpoint/2010/main" val="1013106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1-ii. Simulation Results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8FF2E8-9003-14B1-C723-372819E3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 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45BFE64-AF57-F0BA-063C-FE982B3C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479"/>
            <a:ext cx="10515203" cy="450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0684504-6C47-6218-5768-6FA63D665E3D}"/>
              </a:ext>
            </a:extLst>
          </p:cNvPr>
          <p:cNvSpPr txBox="1"/>
          <p:nvPr/>
        </p:nvSpPr>
        <p:spPr>
          <a:xfrm>
            <a:off x="739389" y="5907527"/>
            <a:ext cx="1153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(Voltage, Current, active and reactive Power on the converter output; Created with Simulink; 12/10/2025)</a:t>
            </a:r>
          </a:p>
        </p:txBody>
      </p:sp>
    </p:spTree>
    <p:extLst>
      <p:ext uri="{BB962C8B-B14F-4D97-AF65-F5344CB8AC3E}">
        <p14:creationId xmlns:p14="http://schemas.microsoft.com/office/powerpoint/2010/main" val="23310912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1-ii. Simulation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1FA4E134-37D6-F68F-28E8-BE9ED2A9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8857"/>
            <a:ext cx="10489865" cy="4500000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CDB964D-E6D7-F1A2-7262-3626D166A4A9}"/>
              </a:ext>
            </a:extLst>
          </p:cNvPr>
          <p:cNvSpPr txBox="1"/>
          <p:nvPr/>
        </p:nvSpPr>
        <p:spPr>
          <a:xfrm>
            <a:off x="751027" y="5898857"/>
            <a:ext cx="1048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/>
              <a:t>(DC-link voltage, rotational speed of the rotor, active and reactive Power on the grid side; Created with Simulink; 12/10/2025)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234125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EC0A-4FF0-85D1-BBED-61893999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2. German vs. Syrian grid code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4AF15F0-D63F-5FF1-CFE8-D8815EB70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"/>
          <a:stretch/>
        </p:blipFill>
        <p:spPr>
          <a:xfrm>
            <a:off x="569997" y="2286000"/>
            <a:ext cx="5391902" cy="284896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CC43C-7E8C-D65A-3AFA-7FFBDDC700C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33D075-9743-29B7-25AD-3FA080587C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E41279-55D9-911F-D92D-3DB3E93F1B5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103</a:t>
            </a:fld>
            <a:endParaRPr lang="en-GB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FE79C2E-57BC-F67F-16D9-C3095FFED93A}"/>
              </a:ext>
            </a:extLst>
          </p:cNvPr>
          <p:cNvCxnSpPr/>
          <p:nvPr/>
        </p:nvCxnSpPr>
        <p:spPr>
          <a:xfrm>
            <a:off x="5830052" y="1438275"/>
            <a:ext cx="0" cy="5000625"/>
          </a:xfrm>
          <a:prstGeom prst="line">
            <a:avLst/>
          </a:prstGeom>
          <a:ln w="28575">
            <a:solidFill>
              <a:srgbClr val="8ECEFA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F057B5-C3B4-0ACF-F764-731A37047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9996" r="1172"/>
          <a:stretch/>
        </p:blipFill>
        <p:spPr bwMode="auto">
          <a:xfrm>
            <a:off x="6029326" y="2600326"/>
            <a:ext cx="5743574" cy="26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8">
            <a:extLst>
              <a:ext uri="{FF2B5EF4-FFF2-40B4-BE49-F238E27FC236}">
                <a16:creationId xmlns:a16="http://schemas.microsoft.com/office/drawing/2014/main" id="{29C076FF-0CFB-ED00-1B05-8D784C337DBD}"/>
              </a:ext>
            </a:extLst>
          </p:cNvPr>
          <p:cNvSpPr txBox="1"/>
          <p:nvPr/>
        </p:nvSpPr>
        <p:spPr>
          <a:xfrm>
            <a:off x="6029326" y="5201644"/>
            <a:ext cx="59801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Voltage Profile Recovery of Wind Generators During and After a voltage sag; Syrian grid code / PETE [3]; (11/10/2025) </a:t>
            </a:r>
            <a:endParaRPr lang="en-GB" sz="1400"/>
          </a:p>
        </p:txBody>
      </p:sp>
      <p:sp>
        <p:nvSpPr>
          <p:cNvPr id="15" name="Textfeld 8">
            <a:extLst>
              <a:ext uri="{FF2B5EF4-FFF2-40B4-BE49-F238E27FC236}">
                <a16:creationId xmlns:a16="http://schemas.microsoft.com/office/drawing/2014/main" id="{4C1358E0-C526-67CD-8995-4560DE012B83}"/>
              </a:ext>
            </a:extLst>
          </p:cNvPr>
          <p:cNvSpPr txBox="1"/>
          <p:nvPr/>
        </p:nvSpPr>
        <p:spPr>
          <a:xfrm>
            <a:off x="485776" y="5201644"/>
            <a:ext cx="521242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Voltage Profile Recovery of Wind Generators During and After a voltage sag; German grid code / E. O-Netz GmbH [2]; (11/10/2025) 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198013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EC0A-4FF0-85D1-BBED-61893999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2. German vs. Syrian grid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CC43C-7E8C-D65A-3AFA-7FFBDDC700C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33D075-9743-29B7-25AD-3FA080587C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Griid Code Development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E41279-55D9-911F-D92D-3DB3E93F1B5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5073D58-4F14-C0EB-AE9F-2EDEB4B42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54" r="7167"/>
          <a:stretch/>
        </p:blipFill>
        <p:spPr>
          <a:xfrm>
            <a:off x="306305" y="1947594"/>
            <a:ext cx="5419725" cy="3419952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C823196-4296-ADD2-DC9B-89CA3E8543B1}"/>
              </a:ext>
            </a:extLst>
          </p:cNvPr>
          <p:cNvCxnSpPr/>
          <p:nvPr/>
        </p:nvCxnSpPr>
        <p:spPr>
          <a:xfrm>
            <a:off x="5830052" y="1438275"/>
            <a:ext cx="0" cy="5000625"/>
          </a:xfrm>
          <a:prstGeom prst="line">
            <a:avLst/>
          </a:prstGeom>
          <a:ln w="28575">
            <a:solidFill>
              <a:srgbClr val="8ECEFA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0A0B7-8EDA-A898-95D1-8569C66E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105025"/>
            <a:ext cx="50101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0">
            <a:extLst>
              <a:ext uri="{FF2B5EF4-FFF2-40B4-BE49-F238E27FC236}">
                <a16:creationId xmlns:a16="http://schemas.microsoft.com/office/drawing/2014/main" id="{D5B6E3B0-139F-6AF9-6DF7-D451929BC9F2}"/>
              </a:ext>
            </a:extLst>
          </p:cNvPr>
          <p:cNvSpPr txBox="1"/>
          <p:nvPr/>
        </p:nvSpPr>
        <p:spPr>
          <a:xfrm>
            <a:off x="6210300" y="5624452"/>
            <a:ext cx="51435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Minimum requirements for a non-synchronous machine in voltage control; Syrian grid code / PETE [3]; (11/10/2025) </a:t>
            </a:r>
            <a:endParaRPr lang="en-GB" sz="1400"/>
          </a:p>
        </p:txBody>
      </p:sp>
      <p:sp>
        <p:nvSpPr>
          <p:cNvPr id="13" name="Textfeld 10">
            <a:extLst>
              <a:ext uri="{FF2B5EF4-FFF2-40B4-BE49-F238E27FC236}">
                <a16:creationId xmlns:a16="http://schemas.microsoft.com/office/drawing/2014/main" id="{824ADFEE-5AA2-B268-E822-3E32464C4C82}"/>
              </a:ext>
            </a:extLst>
          </p:cNvPr>
          <p:cNvSpPr txBox="1"/>
          <p:nvPr/>
        </p:nvSpPr>
        <p:spPr>
          <a:xfrm>
            <a:off x="404812" y="5424397"/>
            <a:ext cx="5413375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Minimum requirements for a non-synchronous machine in voltage control; German grid code / E.ON-Netz  [2]; 2018</a:t>
            </a:r>
            <a:r>
              <a:rPr lang="en-US" sz="2400"/>
              <a:t> 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9613212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72E82F-751C-9CDD-7F51-F8A868CF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3. Further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65CB1-4D6D-A0AB-630E-2CB9A112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More simulations in SIMULINK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F59BAB-43FB-D1E1-51A7-EAD15E63035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AEE8E4-D792-40D2-B8D4-0007E21A0CF8}" type="datetime1">
              <a:rPr lang="en-GB" smtClean="0"/>
              <a:pPr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5B8928-1466-B0AB-173E-6A488322756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105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6B4E2CD-6889-FB6E-4E0F-16AF7E1D540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Grid Code Development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75395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Bibliography</a:t>
            </a:r>
            <a:r>
              <a:rPr lang="de-DE"/>
              <a:t> – </a:t>
            </a:r>
            <a:r>
              <a:rPr lang="de-DE" err="1"/>
              <a:t>Grid</a:t>
            </a:r>
            <a:r>
              <a:rPr lang="de-DE"/>
              <a:t> Code Development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[1] </a:t>
            </a:r>
            <a:r>
              <a:rPr lang="en-US"/>
              <a:t>Wind Farm - Doubly-Fed Induction Generator (DFIG) Average Model. </a:t>
            </a:r>
            <a:r>
              <a:rPr lang="it-IT"/>
              <a:t>https://de.mathworks.com/help/sps/ug/wind-farm-dfig-average-model.html (</a:t>
            </a:r>
            <a:r>
              <a:rPr lang="it-IT" err="1"/>
              <a:t>accessed</a:t>
            </a:r>
            <a:r>
              <a:rPr lang="it-IT"/>
              <a:t> </a:t>
            </a:r>
            <a:r>
              <a:rPr lang="it-IT" err="1"/>
              <a:t>Oct</a:t>
            </a:r>
            <a:r>
              <a:rPr lang="it-IT"/>
              <a:t>. 12, 2025)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[2] E.ON-</a:t>
            </a:r>
            <a:r>
              <a:rPr lang="it-IT" err="1"/>
              <a:t>Netz</a:t>
            </a:r>
            <a:r>
              <a:rPr lang="it-IT"/>
              <a:t> GmbH / </a:t>
            </a:r>
            <a:r>
              <a:rPr lang="en-US"/>
              <a:t>Grid connection rules for high and extra-high voltage. http://www.eon-netz.com/pages/ehn_de/Veroeffentlichungen/Netzanschluss/Netzanschlussregeln/ENENARHS2006de.pdf (accessed Oct. 12, 2025)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[3] </a:t>
            </a:r>
            <a:r>
              <a:rPr lang="en-US"/>
              <a:t>SYRRIAN ARAB REPUBLIC / Ministry of Electricity / PETE / Transmission Grid Code, 2014 (accessed Oct. 11, 2025)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106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Team Name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64909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7C1733-F87C-4CC9-88C2-2A7482A75C5A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</a:t>
            </a:r>
            <a:r>
              <a:rPr lang="it-IT" sz="4000">
                <a:latin typeface="Times New Roman" pitchFamily="18" charset="0"/>
                <a:cs typeface="Times New Roman" pitchFamily="18" charset="0"/>
              </a:rPr>
              <a:t>Pitch System</a:t>
            </a:r>
            <a:br>
              <a:rPr lang="it-IT" sz="4000">
                <a:latin typeface="Times New Roman" pitchFamily="18" charset="0"/>
                <a:cs typeface="Times New Roman" pitchFamily="18" charset="0"/>
              </a:rPr>
            </a:br>
            <a:r>
              <a:rPr lang="it-IT" sz="2000">
                <a:latin typeface="Times New Roman" pitchFamily="18" charset="0"/>
                <a:cs typeface="Times New Roman" pitchFamily="18" charset="0"/>
              </a:rPr>
              <a:t>Presenter: Muthu Thirunavukarasu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03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20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Paired comparison &amp; Value benefit analysis of Pitch Control systems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Pitch Torque Assumption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Bearing types &amp; Comparison</a:t>
            </a:r>
          </a:p>
          <a:p>
            <a:pPr lvl="1">
              <a:buFont typeface="+mj-lt"/>
              <a:buAutoNum type="arabicPeriod"/>
            </a:pPr>
            <a:r>
              <a:rPr lang="de-DE" sz="360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 to find a suitable Pitch drive</a:t>
            </a:r>
          </a:p>
          <a:p>
            <a:pPr lvl="1">
              <a:buFont typeface="+mj-lt"/>
              <a:buAutoNum type="arabicPeriod"/>
            </a:pPr>
            <a:endParaRPr lang="de-DE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endParaRPr lang="de-DE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endParaRPr lang="de-DE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9754-B76E-4698-9FD4-22B63EC7C81C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7183053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B96EB87-4BA8-DB96-C9E9-13FAE802B83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14363" y="1479550"/>
          <a:ext cx="11047412" cy="50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477251" imgH="3514707" progId="Excel.Sheet.12">
                  <p:embed/>
                </p:oleObj>
              </mc:Choice>
              <mc:Fallback>
                <p:oleObj name="Worksheet" r:id="rId3" imgW="7477251" imgH="3514707" progId="Excel.Sheet.12">
                  <p:embed/>
                  <p:pic>
                    <p:nvPicPr>
                      <p:cNvPr id="16" name="Content Placeholder 15">
                        <a:extLst>
                          <a:ext uri="{FF2B5EF4-FFF2-40B4-BE49-F238E27FC236}">
                            <a16:creationId xmlns:a16="http://schemas.microsoft.com/office/drawing/2014/main" id="{FB96EB87-4BA8-DB96-C9E9-13FAE802B8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363" y="1479550"/>
                        <a:ext cx="11047412" cy="5013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49F1DADC-A5F1-EEC7-4986-FB9467ED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78862"/>
          </a:xfrm>
        </p:spPr>
        <p:txBody>
          <a:bodyPr>
            <a:normAutofit/>
          </a:bodyPr>
          <a:lstStyle/>
          <a:p>
            <a:pPr algn="ctr"/>
            <a:r>
              <a:rPr lang="en-IN" sz="4000">
                <a:latin typeface="Times New Roman" panose="02020603050405020304" pitchFamily="18" charset="0"/>
                <a:cs typeface="Times New Roman" panose="02020603050405020304" pitchFamily="18" charset="0"/>
              </a:rPr>
              <a:t>Paired comparison of Pitch Control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1FAA7-8554-924B-BA89-5F3BC4D5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973EB-3587-C775-A689-893D167A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E721-D034-CEBD-2BB7-FEE77136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64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6CF9-FF8B-C851-7924-0430F2A8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4.iii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regulations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3FF4F-FBCD-7048-877E-F41310754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19" y="1465140"/>
            <a:ext cx="11092962" cy="2227629"/>
          </a:xfrm>
        </p:spPr>
        <p:txBody>
          <a:bodyPr>
            <a:normAutofit/>
          </a:bodyPr>
          <a:lstStyle/>
          <a:p>
            <a:r>
              <a:rPr lang="it-IT" dirty="0"/>
              <a:t>Syria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source </a:t>
            </a:r>
            <a:r>
              <a:rPr lang="it-IT" dirty="0" err="1"/>
              <a:t>regarding</a:t>
            </a:r>
            <a:r>
              <a:rPr lang="it-IT" dirty="0"/>
              <a:t> wind </a:t>
            </a:r>
            <a:r>
              <a:rPr lang="it-IT" dirty="0" err="1"/>
              <a:t>turbines</a:t>
            </a:r>
            <a:r>
              <a:rPr lang="it-IT" dirty="0"/>
              <a:t> (or general </a:t>
            </a:r>
            <a:r>
              <a:rPr lang="it-IT" dirty="0" err="1"/>
              <a:t>ones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)</a:t>
            </a:r>
          </a:p>
          <a:p>
            <a:r>
              <a:rPr lang="it-IT" dirty="0" err="1"/>
              <a:t>Thus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refer</a:t>
            </a:r>
            <a:r>
              <a:rPr lang="it-IT" dirty="0"/>
              <a:t> to </a:t>
            </a:r>
            <a:r>
              <a:rPr lang="it-IT" dirty="0" err="1"/>
              <a:t>other</a:t>
            </a:r>
            <a:r>
              <a:rPr lang="it-IT" dirty="0"/>
              <a:t> standards from the </a:t>
            </a:r>
            <a:r>
              <a:rPr lang="it-IT" dirty="0" err="1"/>
              <a:t>nearby</a:t>
            </a:r>
            <a:r>
              <a:rPr lang="it-IT" dirty="0"/>
              <a:t> countries or from international standards: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/>
              <a:t>World Health Organization (WHO)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Egyptian</a:t>
            </a:r>
            <a:r>
              <a:rPr lang="it-IT" dirty="0"/>
              <a:t> standards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dirty="0" err="1"/>
              <a:t>Turkish</a:t>
            </a:r>
            <a:r>
              <a:rPr lang="it-IT" dirty="0"/>
              <a:t> standards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899BE-0E76-E67F-0166-8FC26ABC19D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0305F-F9F4-C054-5B94-AE24ACDE386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2FA43-B90E-96C2-1A5A-7E3309B0AE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DB2048-9046-02C5-C09B-A0D7F472EF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[3]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78F7C9-4F2A-3CA9-25A8-0368CA47AB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519" y="4231034"/>
                <a:ext cx="11092962" cy="142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71550" indent="-5143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+mj-lt"/>
                  <a:buAutoNum type="romanLcPeriod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it-IT" sz="2000" dirty="0"/>
                  <a:t>World Health Organization:</a:t>
                </a:r>
              </a:p>
              <a:p>
                <a:pPr marL="0" indent="0" algn="ctr">
                  <a:buNone/>
                </a:pPr>
                <a:r>
                  <a:rPr lang="it-IT" sz="2000" i="1" dirty="0"/>
                  <a:t>«</a:t>
                </a:r>
                <a:r>
                  <a:rPr lang="en-GB" sz="2000" i="1" dirty="0"/>
                  <a:t>For average noise exposure, the following sound pressure levels are recommended: […] </a:t>
                </a:r>
                <a:r>
                  <a:rPr lang="en-GB" sz="2000" b="1" i="1" dirty="0"/>
                  <a:t>&lt; 45 dB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𝑑𝑒𝑛</m:t>
                        </m:r>
                      </m:sub>
                    </m:sSub>
                  </m:oMath>
                </a14:m>
                <a:r>
                  <a:rPr lang="en-GB" sz="2000" i="1" dirty="0"/>
                  <a:t> for wind turbine noise</a:t>
                </a:r>
                <a:r>
                  <a:rPr lang="it-IT" sz="2000" i="1" dirty="0"/>
                  <a:t>»</a:t>
                </a:r>
                <a:endParaRPr lang="en-GB" sz="2000" i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78F7C9-4F2A-3CA9-25A8-0368CA47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19" y="4231034"/>
                <a:ext cx="11092962" cy="1425543"/>
              </a:xfrm>
              <a:prstGeom prst="rect">
                <a:avLst/>
              </a:prstGeom>
              <a:blipFill>
                <a:blip r:embed="rId2"/>
                <a:stretch>
                  <a:fillRect l="-495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79B3974-A725-B519-DC80-25FB69598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8900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0A333C-24F5-6948-7864-66AF10F71F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8279" y="1540812"/>
          <a:ext cx="105156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4610648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58595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02482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446773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671369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39539605"/>
                    </a:ext>
                  </a:extLst>
                </a:gridCol>
              </a:tblGrid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Weight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Electrical Rating 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Electrical W*R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Hydraulic Rating 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Hydraulic W*R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0620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Investment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031023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82663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504138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Installation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11793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Operations at Hot Climate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732481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179009"/>
                  </a:ext>
                </a:extLst>
              </a:tr>
              <a:tr h="583895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Service friendliness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91589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Simple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01782"/>
                  </a:ext>
                </a:extLst>
              </a:tr>
              <a:tr h="338289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287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1881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4C6D198-BF4F-7F3B-1D15-87B266D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705"/>
            <a:ext cx="10515600" cy="1240983"/>
          </a:xfrm>
        </p:spPr>
        <p:txBody>
          <a:bodyPr>
            <a:norm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Value benefit analysis (Weighted Evaluation)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E9A9-B0F6-D2FF-51C1-5212C25F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9BBBD-2791-E236-38DE-4D86F67D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6F426-0B72-D726-B984-6CEE75BE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7159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EE018-5AFF-73F7-DE76-5E5D3C26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Total Weighted Scores: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Electrical Pitch: </a:t>
            </a:r>
            <a:r>
              <a:rPr lang="en-IN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287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Hydraulic Pitch: 182</a:t>
            </a:r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Electrical Pitch system achieves a significantly higher weighted score, indicating it as the more suitable choice based on the selected evaluation criteria.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BD03-74E8-9AC2-931F-53FF65C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9575-1B61-9B85-7284-A83CEE07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191B-726E-C524-7223-8226D09A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06B216-9E0B-1AA2-546E-67A3B644C0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974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210EBD-9EF5-4AB5-B924-9199592FA829}" type="datetime1">
              <a:rPr lang="en-GB" smtClean="0"/>
              <a:pPr/>
              <a:t>13/10/2025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059783" y="6564113"/>
            <a:ext cx="3294018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9791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Pitch torque Assumption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516124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IN" sz="5100">
                <a:highlight>
                  <a:srgbClr val="FFFF00"/>
                </a:highlight>
              </a:rPr>
              <a:t>𝑀=𝑀𝑧+𝑀𝑓𝑟𝑖𝑐+𝐽. 𝜑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𝑀𝑧        Acting wind torque = 363.15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𝑀𝑓𝑟𝑖𝑐        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Friction torque of the pitch bearing = 88.271 kN/m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𝐽         </a:t>
            </a:r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Inertia of blade about the pitch axis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𝜑̈       Pitch angular acceleration </a:t>
            </a: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We have added a 50 KNm added as the safety factor</a:t>
            </a:r>
          </a:p>
          <a:p>
            <a:pPr marL="0" indent="0">
              <a:buNone/>
            </a:pP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From all this data we get the required torque on the blade side as,</a:t>
            </a:r>
          </a:p>
          <a:p>
            <a:pPr marL="0" indent="0" algn="ctr">
              <a:buNone/>
            </a:pPr>
            <a:r>
              <a:rPr lang="en-IN" sz="4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𝑀= 500 kN/m	</a:t>
            </a:r>
          </a:p>
          <a:p>
            <a:pPr marL="0" indent="0">
              <a:buNone/>
            </a:pP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/>
              <a:t>	</a:t>
            </a:r>
          </a:p>
          <a:p>
            <a:pPr marL="0" indent="0">
              <a:buNone/>
            </a:pPr>
            <a:endParaRPr lang="en-IN"/>
          </a:p>
          <a:p>
            <a:pPr marL="0" indent="0" algn="ctr">
              <a:buNone/>
            </a:pPr>
            <a:r>
              <a:rPr lang="en-IN"/>
              <a:t>	</a:t>
            </a:r>
          </a:p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7CB5BE-F39B-D9DA-0C04-64E47EF3F3A1}"/>
              </a:ext>
            </a:extLst>
          </p:cNvPr>
          <p:cNvSpPr/>
          <p:nvPr/>
        </p:nvSpPr>
        <p:spPr>
          <a:xfrm>
            <a:off x="1393885" y="1835944"/>
            <a:ext cx="364153" cy="18573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FFD162B-5CF5-EEFE-CC46-014795EB6709}"/>
              </a:ext>
            </a:extLst>
          </p:cNvPr>
          <p:cNvSpPr/>
          <p:nvPr/>
        </p:nvSpPr>
        <p:spPr>
          <a:xfrm>
            <a:off x="1707535" y="2166937"/>
            <a:ext cx="364153" cy="1905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7CBEDFC-117B-DC5E-EC7F-A020A24EFFA0}"/>
              </a:ext>
            </a:extLst>
          </p:cNvPr>
          <p:cNvSpPr/>
          <p:nvPr/>
        </p:nvSpPr>
        <p:spPr>
          <a:xfrm flipV="1">
            <a:off x="1122601" y="2535234"/>
            <a:ext cx="420450" cy="18573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74DC5BD-F38C-880D-4194-D1B9682A4A71}"/>
              </a:ext>
            </a:extLst>
          </p:cNvPr>
          <p:cNvSpPr/>
          <p:nvPr/>
        </p:nvSpPr>
        <p:spPr>
          <a:xfrm>
            <a:off x="1168946" y="2866230"/>
            <a:ext cx="364153" cy="1905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49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5F9C-1F17-81B2-C1CA-A2598467A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49720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took the values from Shakti as of now                                                    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data: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Bolt Circle diameter of the blade (BCD) = 3600 𝑚𝑚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Gear Module (𝑚𝑛)=16 𝑚𝑚 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Gear Pitch diameter (𝐷𝑓2min )=3474 𝑚𝑚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teeth for the ring (𝑍𝑟𝑖𝑛𝑔 )=217 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teeth for the Pinion (𝑍𝑝𝑖𝑛𝑖𝑜𝑛 )=16 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ratio of the bearing and the pinion: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𝑖𝑏𝑒𝑎𝑟𝑖𝑛𝑔=𝑍𝑟𝑖𝑛𝑔/𝑍𝑝𝑖𝑛𝑖𝑜𝑛		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𝑖𝑏𝑒𝑎𝑟𝑖𝑛𝑔=13.56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5DF9-951F-E97D-3653-495ED50F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773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Torque on Motor side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13C3-C39D-49DA-A409-72406C602FE3}" type="datetime1">
              <a:rPr lang="en-GB" smtClean="0"/>
              <a:pPr/>
              <a:t>13/10/2025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Rotor Hub and Pitch System / Optimus Syria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pPr/>
              <a:t>113</a:t>
            </a:fld>
            <a:endParaRPr lang="de-DE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4979099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5902-B57C-98DF-CF80-DF3D5A9B6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530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required torque in the pinion of the gearbox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𝑀𝑝𝑖𝑛𝑖𝑜𝑛 = 𝑀 / 𝑖𝑏𝑒𝑎𝑟𝑖𝑛𝑔 × 𝜂𝑟𝑖𝑛𝑔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𝑀𝑝𝑖𝑛𝑖𝑜𝑛= 38.41kNm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Total pitch system ratio is </a:t>
            </a:r>
          </a:p>
          <a:p>
            <a:pPr marL="0" indent="0" algn="ctr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𝑖𝑡𝑜𝑡𝑎𝑙= 𝑖𝑏𝑒𝑎𝑟𝑖𝑛𝑔 . 𝑖𝑔𝑒𝑎𝑟𝑏𝑜𝑥 </a:t>
            </a:r>
          </a:p>
          <a:p>
            <a:pPr marL="0" indent="0" algn="ctr">
              <a:buNone/>
            </a:pPr>
            <a:r>
              <a:rPr lang="en-IN" sz="240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𝑖𝑡𝑜𝑡𝑎𝑙 =2305.2 	</a:t>
            </a:r>
          </a:p>
          <a:p>
            <a:pPr marL="0" indent="0">
              <a:buNone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motor torque 𝑀𝑚 depends on the transmission ratio between the pinion and the blade bearing ring (𝑖𝑏𝑒𝑎𝑟𝑖𝑛𝑔) and the electric motor gearbox ratio (𝑖𝑔𝑒𝑎𝑟𝑏𝑜𝑥) 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4015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E7F-DE13-E6E6-940B-B93D5516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4891088"/>
          </a:xfrm>
        </p:spPr>
        <p:txBody>
          <a:bodyPr/>
          <a:lstStyle/>
          <a:p>
            <a:pPr marL="0" indent="0">
              <a:buNone/>
            </a:pPr>
            <a:endParaRPr lang="en-IN"/>
          </a:p>
          <a:p>
            <a:pPr marL="0" indent="0" algn="ctr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𝑀𝑚=𝑀/ (𝑖𝑡𝑜𝑡𝑎𝑙)</a:t>
            </a:r>
          </a:p>
          <a:p>
            <a:pPr marL="0" indent="0" algn="ctr">
              <a:buNone/>
            </a:pPr>
            <a:r>
              <a:rPr lang="en-IN" u="sng">
                <a:latin typeface="Times New Roman" panose="02020603050405020304" pitchFamily="18" charset="0"/>
                <a:cs typeface="Times New Roman" panose="02020603050405020304" pitchFamily="18" charset="0"/>
              </a:rPr>
              <a:t>𝑀𝑚= 217 Nm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ctr">
              <a:buNone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So, We have found that the Motor torque would be 217 Nm from the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𝑀𝑧 given by the supervisor and the reference values from Optimus Shakti as of  now.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ctr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 algn="ctr">
              <a:buNone/>
            </a:pPr>
            <a:endParaRPr 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1514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CDB2B2-32D7-CB3D-AEF2-615BB6B3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57"/>
          </a:xfrm>
        </p:spPr>
        <p:txBody>
          <a:bodyPr>
            <a:normAutofit/>
          </a:bodyPr>
          <a:lstStyle/>
          <a:p>
            <a:pPr algn="ctr"/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Bearing types &amp; Comparison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F8EA1D-0707-7561-40D8-9D33BD92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313"/>
            <a:ext cx="10515600" cy="5014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Triple-row roller bearing:</a:t>
            </a:r>
          </a:p>
          <a:p>
            <a:pPr marL="0" indent="0" algn="ctr">
              <a:buNone/>
            </a:pPr>
            <a:endParaRPr lang="en-IN" sz="2400"/>
          </a:p>
          <a:p>
            <a:pPr marL="0" indent="0" algn="ctr">
              <a:buNone/>
            </a:pPr>
            <a:endParaRPr lang="en-IN" sz="2400"/>
          </a:p>
          <a:p>
            <a:pPr marL="0" indent="0" algn="ctr">
              <a:buNone/>
            </a:pPr>
            <a:endParaRPr lang="en-IN" sz="2400"/>
          </a:p>
          <a:p>
            <a:pPr lvl="0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as slewing bearings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consist of one radial roller row (to take radial load) and two axial roller rows (to handle axial loads in both directions or thrust)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very high capacity in all directions, relatively robust to high loads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0D863-3432-3605-A1E2-9A49366CE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988" y="1799829"/>
            <a:ext cx="4100512" cy="2372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764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B8ABC13-9D7A-B36C-A987-F31DD4F85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767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Four-point contact ball bearing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[2]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single-row angular contact ball bearing that is designed so each ball contacts the inner and outer rings in four points under combined loading.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is Bidirectional Axial Load Capacity: They can support axial loads in both directions (push and pull), which is very helpful when the bearing must resist tilting moments or reverse loads.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78D525-7AA9-0EB3-C1CA-AF0CF984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386" y="2000251"/>
            <a:ext cx="2968942" cy="2014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98820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7B13-A6D7-9DCF-6F19-72AA1A7E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98DB7-BA0B-B4BB-CC48-BDD78CD6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6257-D954-4541-A20C-37FB7797A083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3E133-B311-53BB-EDA8-08E809A1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1407" y="6564113"/>
            <a:ext cx="3372394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CB5DBB-6949-8A9B-B6B9-9C71B20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861CDF-BC04-A21C-D350-3FF492A6A30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380064"/>
          <a:ext cx="8127999" cy="4986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28065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700663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6516865"/>
                    </a:ext>
                  </a:extLst>
                </a:gridCol>
              </a:tblGrid>
              <a:tr h="354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Criteria 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Triple row roller bearing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Double row 4-Point contact ball bearing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406840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area &amp;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 contact and low contact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Point contact and high contact pressure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54746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angle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Axial row 90°and radial 0°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Initial Angle of contact 45°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0420307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bearing capacity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due to large contact area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Comparatively 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69768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Deformation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bearing ring deformation and ring separation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bearing ring deformation and ring separation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7593774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Edge loading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Raceways edge loading occurs due to rollers can tilt during ring deformation, but it is 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Edge loading occurs due to ball moves towards raceway edge under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338728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Radial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low due to radial row of roller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High, which results in periodic ring stresses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07705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 carrying by raceways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a time only one raceway carries the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 a time both raceways carry the load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75991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Manufacturing Complexity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 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655306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Moment load capacity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294679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Wear  Service Life 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due to line contact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Less due to point contact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5367340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Stiffness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 - Low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695333"/>
                  </a:ext>
                </a:extLst>
              </a:tr>
              <a:tr h="3545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Axial load capacity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23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386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68F58F-2358-8D6E-CA39-170F573D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We have chosen Triple ball bearing as of now because of their superior moment capacity and stiffness. It is also a choice  because of its combined-load capacity. We want to discuss further more about the chosen type and produce calculations in the coming week.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374D-1ACF-7E8C-B0D3-1D0066CE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070-7D05-4698-8498-70EBE2094E29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BE39-2549-4434-B13E-81DF030C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5DF2-9231-7789-8858-B29789B98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F935B-6162-FAC8-0D4A-DBF4DF70DB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68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5E474-5434-6501-E822-821EDC97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C5D8-D741-F6F5-A50C-5D5DFCC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4.iii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regulations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3FF5-7378-E3F8-3573-C7503A931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19" y="1465141"/>
            <a:ext cx="11092962" cy="645014"/>
          </a:xfrm>
        </p:spPr>
        <p:txBody>
          <a:bodyPr>
            <a:normAutofit/>
          </a:bodyPr>
          <a:lstStyle/>
          <a:p>
            <a:r>
              <a:rPr lang="it-IT" dirty="0" err="1"/>
              <a:t>Egyptian</a:t>
            </a:r>
            <a:r>
              <a:rPr lang="it-IT" dirty="0"/>
              <a:t> standards: </a:t>
            </a:r>
            <a:r>
              <a:rPr lang="en-GB" dirty="0"/>
              <a:t>Egyptian Environmental Law No. 4/1994 [4]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0E20C-C852-BB1A-389B-6C4F29BFCE6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B7398-570F-E18F-B43A-F341490E24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B95AD-6FFB-56D9-FFB1-16F8BC1986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F421E9-E833-24CA-D3D8-9C365B97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21" y="1967348"/>
            <a:ext cx="6127234" cy="178146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658462-A546-E63F-7D92-D7A2741F6869}"/>
              </a:ext>
            </a:extLst>
          </p:cNvPr>
          <p:cNvSpPr txBox="1">
            <a:spLocks/>
          </p:cNvSpPr>
          <p:nvPr/>
        </p:nvSpPr>
        <p:spPr>
          <a:xfrm>
            <a:off x="649165" y="3919128"/>
            <a:ext cx="11092962" cy="70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Turkish</a:t>
            </a:r>
            <a:r>
              <a:rPr lang="it-IT" dirty="0"/>
              <a:t> standards: </a:t>
            </a:r>
            <a:r>
              <a:rPr lang="en-GB" dirty="0"/>
              <a:t>Noise Control Regulation  </a:t>
            </a:r>
            <a:r>
              <a:rPr lang="it-IT" dirty="0"/>
              <a:t>[5] 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EE13A-9F2B-BAE1-2095-4A274A44A71C}"/>
              </a:ext>
            </a:extLst>
          </p:cNvPr>
          <p:cNvSpPr/>
          <p:nvPr/>
        </p:nvSpPr>
        <p:spPr>
          <a:xfrm>
            <a:off x="5676569" y="3348697"/>
            <a:ext cx="3177286" cy="19789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C324F6-FFCF-3ABD-20C0-B2C295FC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33" y="4404575"/>
            <a:ext cx="6526699" cy="20297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DEC208-9B13-65DE-7FB8-913D5713B3C9}"/>
              </a:ext>
            </a:extLst>
          </p:cNvPr>
          <p:cNvSpPr/>
          <p:nvPr/>
        </p:nvSpPr>
        <p:spPr>
          <a:xfrm>
            <a:off x="5609161" y="4740352"/>
            <a:ext cx="3244694" cy="37012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9CFBDA-DBE4-903E-EFA5-130F45CBD3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023" y="6216958"/>
            <a:ext cx="2248453" cy="309850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[4] [5]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B089B3-F9E3-F508-404D-DD71E11900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301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9ACAF-2BDB-997A-478C-593B223C5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000"/>
            <a:ext cx="10515600" cy="4905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Nidec conversion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Since 1990, SSB Wind Systems has offered technology and know-how for onshore.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Advantages: 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Pitch systems Range (750 kW to 15 MW)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be used in Hot, cold and normal climate version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Retrofittable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Highly flexible systems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battery and self-developed UltraCap backup solutions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Spare parts supply over the entire turbine lifecycle up to 30 years</a:t>
            </a:r>
            <a:endParaRPr lang="en-IN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C8A22-C2E7-2ACF-15D7-5537BFB9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 to find a suitable pitch drive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8615B-8F2F-AB6B-8C88-268A6743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CC451-05FD-7233-47DD-2E0905DB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A73D-40CF-91B7-9EAE-B1517B58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CE24B5-2861-E90A-EF6B-A12C098C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5E6EF-494E-2A1C-C7BC-6010A126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801563"/>
            <a:ext cx="3562350" cy="21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27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D6614B-A7B9-8745-771F-A648E38DD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Liebherr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 25 years of experience in the wind industry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More than 25,000 wind turbines around the world are equipped with Liebherr components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Ensure continuous availability of components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7FD9E-FC05-F109-0A66-83EE7417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79AF-B9A9-2128-C2C0-5B18F3E5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44D7D-562F-D1B7-53B0-C396D8D0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30DB82-8EA2-032F-8D11-0F980B3BEC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42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0660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Bibliography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BF8BDD-FEE0-337F-EEA0-3D2C90C0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/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 http://xql-slewingbearing.com/3-3-wind-turbine-main-bearings.html</a:t>
            </a:r>
            <a:endParaRPr lang="en-IN" sz="2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http://xql-slewingbearing.com/3-3-wind-turbine-main-bearings.html</a:t>
            </a:r>
            <a:endParaRPr lang="en-IN" sz="2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DNV-RP-C203 / DNV-GL-ST-0376 (Rotor blades and pitch system design standards)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Large-diameter bearings for wind turbines” (Technical Paper 6002, 2022)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Timken – Wind-Energy Engineering Guide (2020)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6. Axial &amp; Radial Load Capacity SKF (2023)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7. SKF Catalogue(2023)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8. https://share.google/Rk8wjXCYgb9xRfErD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2ABB-B105-4A5A-A207-EB1AE7E4FBD2}" type="datetime1">
              <a:rPr lang="en-GB" smtClean="0"/>
              <a:pPr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20550972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7DC3F29-E719-B9FD-EA30-E0916060E53A}"/>
              </a:ext>
            </a:extLst>
          </p:cNvPr>
          <p:cNvSpPr txBox="1">
            <a:spLocks/>
          </p:cNvSpPr>
          <p:nvPr/>
        </p:nvSpPr>
        <p:spPr>
          <a:xfrm>
            <a:off x="1412841" y="36001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03</a:t>
            </a:r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Prof. Quell </a:t>
            </a:r>
          </a:p>
          <a:p>
            <a:endParaRPr lang="it-IT" sz="2000" dirty="0"/>
          </a:p>
        </p:txBody>
      </p:sp>
      <p:sp>
        <p:nvSpPr>
          <p:cNvPr id="3" name="Titel 7">
            <a:extLst>
              <a:ext uri="{FF2B5EF4-FFF2-40B4-BE49-F238E27FC236}">
                <a16:creationId xmlns:a16="http://schemas.microsoft.com/office/drawing/2014/main" id="{2B546F3B-9AB7-6142-8B64-EBD7B0EC1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2" y="2231986"/>
            <a:ext cx="11420668" cy="912813"/>
          </a:xfrm>
        </p:spPr>
        <p:txBody>
          <a:bodyPr/>
          <a:lstStyle/>
          <a:p>
            <a:r>
              <a:rPr lang="it-IT" dirty="0"/>
              <a:t>Weekly Presentation: Rotor Bearing System</a:t>
            </a:r>
            <a:endParaRPr lang="en-GB" dirty="0"/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DDDF17AA-B6EB-A4E6-322E-05F5DD9B92A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19673" y="4685049"/>
            <a:ext cx="10450286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Divyesh Mistry,  Venkata Sreekanth .K , Sreehari Padachery, Jill Sadariya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E0EAFC0-8FB8-8A10-4FF0-103300D7967A}"/>
              </a:ext>
            </a:extLst>
          </p:cNvPr>
          <p:cNvSpPr txBox="1">
            <a:spLocks/>
          </p:cNvSpPr>
          <p:nvPr/>
        </p:nvSpPr>
        <p:spPr>
          <a:xfrm>
            <a:off x="4771390" y="5016030"/>
            <a:ext cx="2649219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: Divyesh Mistry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ußzeilenplatzhalter 23">
            <a:extLst>
              <a:ext uri="{FF2B5EF4-FFF2-40B4-BE49-F238E27FC236}">
                <a16:creationId xmlns:a16="http://schemas.microsoft.com/office/drawing/2014/main" id="{D38F1819-8DEB-0DFB-257B-22A31F60EDC9}"/>
              </a:ext>
            </a:extLst>
          </p:cNvPr>
          <p:cNvSpPr txBox="1">
            <a:spLocks/>
          </p:cNvSpPr>
          <p:nvPr/>
        </p:nvSpPr>
        <p:spPr>
          <a:xfrm>
            <a:off x="9117247" y="6566802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0618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68FBE6-B509-B909-AA6B-8098AB11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opinions.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equilibrium of 3-point suspension system.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Standards for Rotor Lock.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Rotor Lock.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94AC-84DB-F90B-41C1-242B8398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E7A6-AD10-9026-3762-52BDB1518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1DC0B-218A-3B2C-6E05-F0F22521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C1089-678C-A5E6-D474-1D4DADF6BA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680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8" name="Fußzeilenplatzhalter 23">
            <a:extLst>
              <a:ext uri="{FF2B5EF4-FFF2-40B4-BE49-F238E27FC236}">
                <a16:creationId xmlns:a16="http://schemas.microsoft.com/office/drawing/2014/main" id="{188466AC-996C-CA15-44D2-7CB89DEF793B}"/>
              </a:ext>
            </a:extLst>
          </p:cNvPr>
          <p:cNvSpPr txBox="1">
            <a:spLocks/>
          </p:cNvSpPr>
          <p:nvPr/>
        </p:nvSpPr>
        <p:spPr>
          <a:xfrm>
            <a:off x="8802836" y="656680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Rotor Bearing System</a:t>
            </a:r>
            <a:r>
              <a:rPr lang="en-GB"/>
              <a:t> / Optimus Syria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29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ABFA4-5D20-BC14-3448-82BB1D69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A1589-8A58-26C3-4305-E3B1BFC9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Contacted couple of bearing manufactures (SKF &amp; Schaeffler) and some experts regarding spherical journal bearing suited for  5MW.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Force-Momentum diagram of current rotor bearing system.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Rotor Shaft calculation and Solution from previous year projects.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E2028-E99E-7FC2-0F50-6B6D18FD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of the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FE47D-A17D-C672-3A56-F91AC187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64A2-35F9-B636-0AF3-E7F8CBE2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A02EE4-5F87-7198-EA4B-0F25A40598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813C487-321E-F0A0-BD57-4A403423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825881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0D5CC-02D0-4625-374B-A4554BEB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A5AE7-AFE0-4DCF-D44D-C661B981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Received feed back from  bearing manufacturer in the UK “Michell Bearings”.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They suggested that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journal bearing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bigger size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 an option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told to go for  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journal pads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E1821-985A-10AF-4649-34E9C4E6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opinions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B932-0A94-D471-4735-DF7CFBA9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7522-75DB-E735-A228-60639506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2E620-36CC-3B03-0A88-B98D3B508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852225F-C186-B4D1-7E8E-5A5A9C28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ED4EC-56CD-C3F7-C29F-F813BF2D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31" y="2646652"/>
            <a:ext cx="2520534" cy="752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C8CBD-FA18-E0F4-A8B8-27B9B848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0" t="7955"/>
          <a:stretch>
            <a:fillRect/>
          </a:stretch>
        </p:blipFill>
        <p:spPr>
          <a:xfrm>
            <a:off x="8833266" y="1266128"/>
            <a:ext cx="2520534" cy="255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CB8C1-725C-51A0-97C9-360CAD20FA76}"/>
              </a:ext>
            </a:extLst>
          </p:cNvPr>
          <p:cNvSpPr txBox="1"/>
          <p:nvPr/>
        </p:nvSpPr>
        <p:spPr>
          <a:xfrm>
            <a:off x="838200" y="3533703"/>
            <a:ext cx="7635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One possible option as sliding bearing, could be the so called "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white metal</a:t>
            </a:r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bearings  which are used in Gas turbines. Suggested by </a:t>
            </a:r>
            <a:r>
              <a:rPr lang="en-US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Howatech</a:t>
            </a:r>
            <a:r>
              <a:rPr lang="en-US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HOWA-Tech Bearings GmbH | LinkedIn">
            <a:extLst>
              <a:ext uri="{FF2B5EF4-FFF2-40B4-BE49-F238E27FC236}">
                <a16:creationId xmlns:a16="http://schemas.microsoft.com/office/drawing/2014/main" id="{252EA4A6-EE33-A702-2EBE-DCAD70CE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479" y="4459171"/>
            <a:ext cx="2187042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9270A-D11E-613F-93FD-4FA89A09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73" y="4251472"/>
            <a:ext cx="2709919" cy="2117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81B5DB-9F06-ADD1-7CE7-8B3CDB41E9B4}"/>
              </a:ext>
            </a:extLst>
          </p:cNvPr>
          <p:cNvSpPr txBox="1"/>
          <p:nvPr/>
        </p:nvSpPr>
        <p:spPr>
          <a:xfrm>
            <a:off x="1622998" y="6262043"/>
            <a:ext cx="333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Mangal Industry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DEB1C-BAFC-8472-2553-2104E5578450}"/>
              </a:ext>
            </a:extLst>
          </p:cNvPr>
          <p:cNvSpPr txBox="1"/>
          <p:nvPr/>
        </p:nvSpPr>
        <p:spPr>
          <a:xfrm>
            <a:off x="8749145" y="3820528"/>
            <a:ext cx="340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Sajid, Z. (n.d.). Tilting pad. Scribd. 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6467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84D1-32EC-7DA8-7C16-2AAD7DABF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02219F-F648-F515-05C9-38D16B51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B416E1-389E-48C5-630F-5F4718E6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317907"/>
            <a:ext cx="113538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70A84-0395-6C34-4936-47A801AF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3BD9-C9A9-625B-77C2-C2D3564C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3C54B0-D190-9F87-8E5C-1C546E1CDA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CFBE9D86-419E-6DC9-4415-140BDBE2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24930F-B0E1-9CDC-3245-134355E86423}"/>
              </a:ext>
            </a:extLst>
          </p:cNvPr>
          <p:cNvGraphicFramePr>
            <a:graphicFrameLocks noGrp="1"/>
          </p:cNvGraphicFramePr>
          <p:nvPr/>
        </p:nvGraphicFramePr>
        <p:xfrm>
          <a:off x="632927" y="1517715"/>
          <a:ext cx="11291595" cy="47466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907913142"/>
                    </a:ext>
                  </a:extLst>
                </a:gridCol>
                <a:gridCol w="3111059">
                  <a:extLst>
                    <a:ext uri="{9D8B030D-6E8A-4147-A177-3AD203B41FA5}">
                      <a16:colId xmlns:a16="http://schemas.microsoft.com/office/drawing/2014/main" val="1119559612"/>
                    </a:ext>
                  </a:extLst>
                </a:gridCol>
                <a:gridCol w="4446736">
                  <a:extLst>
                    <a:ext uri="{9D8B030D-6E8A-4147-A177-3AD203B41FA5}">
                      <a16:colId xmlns:a16="http://schemas.microsoft.com/office/drawing/2014/main" val="2948367043"/>
                    </a:ext>
                  </a:extLst>
                </a:gridCol>
              </a:tblGrid>
              <a:tr h="5044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Aspect 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Cause / Limitation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/ Mitigation Strategy</a:t>
                      </a:r>
                      <a:endParaRPr lang="en-US" sz="16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1084293422"/>
                  </a:ext>
                </a:extLst>
              </a:tr>
              <a:tr h="15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friction during startup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hydrodynamic oil film at low or zero speed.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hydrostatic lift assist system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supply pressurized oil during startup/shutdown. </a:t>
                      </a:r>
                      <a:b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Apply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low-friction coatings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(e.g., DLC, Triondur OC). </a:t>
                      </a:r>
                      <a:b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bearing geometry</a:t>
                      </a: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form film faster.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483669928"/>
                  </a:ext>
                </a:extLst>
              </a:tr>
              <a:tr h="10675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capacity depends on rotational speed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Oil film thickness builds up only with shaft rotation.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Combine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design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hydrodynamic + hydrostatic support.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viscosity oils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 lubrication control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2964015237"/>
                  </a:ext>
                </a:extLst>
              </a:tr>
              <a:tr h="15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complexity (Hydrostatic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external pump, filters, piping, controls.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Integrate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compact, modular pump units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inside nacelle.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monitoring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pressure and flow.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Employ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reliable self-contained lubrication cartridges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74806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4308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6249-0E2C-6C83-948C-8010E3F0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398FD-BEE8-0485-D2CC-84F74366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AFA0F-1D0A-18FA-3C9E-853DD73B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317907"/>
            <a:ext cx="113538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Negative Aspects in Journal Bearings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8339-A28F-4249-8377-E587AE2E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06EE6-4957-607D-DC0E-9346DCD6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94E43F-DD2F-4483-40F5-AB9D4D0010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2B5FC955-AAE2-60D1-8EEB-F929EE37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196E8F-D4D4-32E3-E597-2BD3D9D1C19B}"/>
              </a:ext>
            </a:extLst>
          </p:cNvPr>
          <p:cNvGraphicFramePr>
            <a:graphicFrameLocks noGrp="1"/>
          </p:cNvGraphicFramePr>
          <p:nvPr/>
        </p:nvGraphicFramePr>
        <p:xfrm>
          <a:off x="668694" y="1517713"/>
          <a:ext cx="11224726" cy="483643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608698">
                  <a:extLst>
                    <a:ext uri="{9D8B030D-6E8A-4147-A177-3AD203B41FA5}">
                      <a16:colId xmlns:a16="http://schemas.microsoft.com/office/drawing/2014/main" val="3275021543"/>
                    </a:ext>
                  </a:extLst>
                </a:gridCol>
                <a:gridCol w="3608698">
                  <a:extLst>
                    <a:ext uri="{9D8B030D-6E8A-4147-A177-3AD203B41FA5}">
                      <a16:colId xmlns:a16="http://schemas.microsoft.com/office/drawing/2014/main" val="2941609687"/>
                    </a:ext>
                  </a:extLst>
                </a:gridCol>
                <a:gridCol w="4007330">
                  <a:extLst>
                    <a:ext uri="{9D8B030D-6E8A-4147-A177-3AD203B41FA5}">
                      <a16:colId xmlns:a16="http://schemas.microsoft.com/office/drawing/2014/main" val="3539248801"/>
                    </a:ext>
                  </a:extLst>
                </a:gridCol>
              </a:tblGrid>
              <a:tr h="20623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CAPEX (Hydrostatic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Expensive pumps, control systems, and precision components.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shared lubrication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multiple bearings.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Optimize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bearing design and materials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(e.g., polymer liners, ceramic coatings).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Focus on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life-cycle cost savings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—less downtime offsets higher CAPEX.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847614475"/>
                  </a:ext>
                </a:extLst>
              </a:tr>
              <a:tr h="13870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OPEX (Hydrodynamic Bearing)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Frequent oil maintenance and monitoring required.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Implement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lubrication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 monitoring sensors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(temperature, pressure, vibration).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Select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long-life synthetic lubricants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3443290583"/>
                  </a:ext>
                </a:extLst>
              </a:tr>
              <a:tr h="13870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external lubrication controls (Hydrostatic)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Separate systems for each bearing increase control difficulty.</a:t>
                      </a:r>
                    </a:p>
                  </a:txBody>
                  <a:tcPr marL="26213" marR="26213" marT="13106" marB="131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Use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lubrication and control systems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b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Integrate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predictive maintenance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(IoT-based).</a:t>
                      </a:r>
                    </a:p>
                  </a:txBody>
                  <a:tcPr marL="26213" marR="26213" marT="13106" marB="13106" anchor="ctr"/>
                </a:tc>
                <a:extLst>
                  <a:ext uri="{0D108BD9-81ED-4DB2-BD59-A6C34878D82A}">
                    <a16:rowId xmlns:a16="http://schemas.microsoft.com/office/drawing/2014/main" val="109409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185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9C33-FA15-F5D7-773E-0D7448CA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63FB-2F5E-0C5C-D98C-F663F3EE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920B-D6BD-3757-B637-4B963FBD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6860" y="6490133"/>
            <a:ext cx="1111370" cy="365125"/>
          </a:xfrm>
        </p:spPr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B705-1637-18F4-AA01-2FBDF4B8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E4BA2-F44B-1BD7-EED5-9748BC4350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9331BC1D-883A-D73D-E86B-8DF5D89A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C96E1-2016-EB0B-000E-7734A051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28" t="7661"/>
          <a:stretch>
            <a:fillRect/>
          </a:stretch>
        </p:blipFill>
        <p:spPr>
          <a:xfrm>
            <a:off x="544800" y="1616043"/>
            <a:ext cx="5380139" cy="4273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5A6936-A081-ADD7-EF22-AF8A6EE9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72" r="10199"/>
          <a:stretch>
            <a:fillRect/>
          </a:stretch>
        </p:blipFill>
        <p:spPr>
          <a:xfrm>
            <a:off x="5924939" y="2239347"/>
            <a:ext cx="5943601" cy="3320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E88EF-9DE0-EF86-90C4-229A5745CE6B}"/>
              </a:ext>
            </a:extLst>
          </p:cNvPr>
          <p:cNvSpPr txBox="1"/>
          <p:nvPr/>
        </p:nvSpPr>
        <p:spPr>
          <a:xfrm>
            <a:off x="7424056" y="5672891"/>
            <a:ext cx="464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Nam, J. S., &amp; Nam, Y. Y. (2015). </a:t>
            </a:r>
            <a:r>
              <a:rPr lang="en-US" sz="900" i="1" dirty="0"/>
              <a:t>Influence of suspension stiffness on gearbox loads.</a:t>
            </a:r>
            <a:r>
              <a:rPr lang="en-US" sz="900" dirty="0"/>
              <a:t> </a:t>
            </a:r>
            <a:r>
              <a:rPr lang="en-US" sz="900" i="1" dirty="0"/>
              <a:t>J. Korean Soc. Manuf. Technol. Eng.</a:t>
            </a:r>
            <a:r>
              <a:rPr lang="en-US" sz="900" dirty="0"/>
              <a:t>, 24(5), 514–520.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51697-EC37-2D8A-0602-C20CF72E65D1}"/>
              </a:ext>
            </a:extLst>
          </p:cNvPr>
          <p:cNvSpPr txBox="1"/>
          <p:nvPr/>
        </p:nvSpPr>
        <p:spPr>
          <a:xfrm>
            <a:off x="909991" y="5856312"/>
            <a:ext cx="4649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Tan et al. (2019), </a:t>
            </a:r>
            <a:r>
              <a:rPr lang="en-US" sz="900" i="1" dirty="0"/>
              <a:t>Main shaft flexibility effects on wind turbine drivetrain.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11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9770-2409-8012-95EE-85E7C594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B63A8-0570-0200-78A8-E5EA67B0D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213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it-IT" sz="2000" dirty="0"/>
                  <a:t>Final </a:t>
                </a:r>
                <a:r>
                  <a:rPr lang="it-IT" sz="2000" dirty="0" err="1"/>
                  <a:t>value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decided</a:t>
                </a:r>
                <a:r>
                  <a:rPr lang="it-IT" sz="2000" dirty="0"/>
                  <a:t> for </a:t>
                </a:r>
                <a:r>
                  <a:rPr lang="it-IT" sz="2000" dirty="0" err="1"/>
                  <a:t>tip</a:t>
                </a:r>
                <a:r>
                  <a:rPr lang="it-IT" sz="2000" dirty="0"/>
                  <a:t> speed of the wind turbine: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B63A8-0570-0200-78A8-E5EA67B0D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2132"/>
                <a:ext cx="10515600" cy="4351338"/>
              </a:xfrm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E8405-63B5-7B45-85C7-1D744387490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5263-B775-945C-1EA4-42109CDE02D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804E-72D1-67DB-3DE6-55509BB7F9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D0B50-DEC0-D064-90B4-3DE1F8AAA640}"/>
              </a:ext>
            </a:extLst>
          </p:cNvPr>
          <p:cNvSpPr txBox="1"/>
          <p:nvPr/>
        </p:nvSpPr>
        <p:spPr>
          <a:xfrm>
            <a:off x="749022" y="2951588"/>
            <a:ext cx="3576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it-IT" sz="2000" dirty="0" err="1"/>
              <a:t>Based</a:t>
            </a:r>
            <a:r>
              <a:rPr lang="it-IT" sz="2000" dirty="0"/>
              <a:t> </a:t>
            </a:r>
            <a:r>
              <a:rPr lang="it-IT" sz="2000" dirty="0" err="1"/>
              <a:t>mainly</a:t>
            </a:r>
            <a:r>
              <a:rPr lang="it-IT" sz="2000" dirty="0"/>
              <a:t> on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criteria</a:t>
            </a:r>
            <a:r>
              <a:rPr lang="it-IT" sz="2000" dirty="0"/>
              <a:t>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166D3-340D-3516-1EE1-02890B62442B}"/>
              </a:ext>
            </a:extLst>
          </p:cNvPr>
          <p:cNvSpPr txBox="1"/>
          <p:nvPr/>
        </p:nvSpPr>
        <p:spPr>
          <a:xfrm>
            <a:off x="430823" y="391858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b="1" u="sng" dirty="0"/>
              <a:t>Benchmark </a:t>
            </a:r>
            <a:r>
              <a:rPr lang="it-IT" sz="2000" b="1" u="sng" dirty="0" err="1"/>
              <a:t>assessment</a:t>
            </a:r>
            <a:endParaRPr lang="it-IT" sz="2000" b="1" u="sng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B630DF-A8EF-22BC-8A75-A8766EB8A44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325815" y="2587789"/>
            <a:ext cx="1350754" cy="563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004B11-EF0F-740B-B273-7EC9E7827D62}"/>
              </a:ext>
            </a:extLst>
          </p:cNvPr>
          <p:cNvCxnSpPr>
            <a:cxnSpLocks/>
          </p:cNvCxnSpPr>
          <p:nvPr/>
        </p:nvCxnSpPr>
        <p:spPr>
          <a:xfrm>
            <a:off x="4325815" y="3151643"/>
            <a:ext cx="1350754" cy="4884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2620F6-7584-3B31-7F73-207C2D6EF2D1}"/>
              </a:ext>
            </a:extLst>
          </p:cNvPr>
          <p:cNvSpPr txBox="1"/>
          <p:nvPr/>
        </p:nvSpPr>
        <p:spPr>
          <a:xfrm>
            <a:off x="5676569" y="2400300"/>
            <a:ext cx="332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/>
              <a:t>Benchmark </a:t>
            </a:r>
            <a:r>
              <a:rPr lang="it-IT" sz="2000" dirty="0" err="1"/>
              <a:t>assessment</a:t>
            </a:r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85FC24-CB23-D2FD-46D8-DEAAD894AF3E}"/>
              </a:ext>
            </a:extLst>
          </p:cNvPr>
          <p:cNvSpPr txBox="1"/>
          <p:nvPr/>
        </p:nvSpPr>
        <p:spPr>
          <a:xfrm>
            <a:off x="5676569" y="3271176"/>
            <a:ext cx="301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2000" dirty="0" err="1"/>
              <a:t>Noise</a:t>
            </a:r>
            <a:r>
              <a:rPr lang="it-IT" sz="2000" dirty="0"/>
              <a:t> </a:t>
            </a:r>
            <a:r>
              <a:rPr lang="it-IT" sz="2000" dirty="0" err="1"/>
              <a:t>regulation</a:t>
            </a:r>
            <a:r>
              <a:rPr lang="it-IT" sz="2000" dirty="0"/>
              <a:t> and </a:t>
            </a:r>
            <a:r>
              <a:rPr lang="it-IT" sz="2000" dirty="0" err="1"/>
              <a:t>specific</a:t>
            </a:r>
            <a:r>
              <a:rPr lang="it-IT" sz="2000" dirty="0"/>
              <a:t> case </a:t>
            </a:r>
            <a:r>
              <a:rPr lang="it-IT" sz="2000" dirty="0" err="1"/>
              <a:t>analysis</a:t>
            </a:r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06A942-DE7D-1589-FEBB-FC0DE3B41AF8}"/>
              </a:ext>
            </a:extLst>
          </p:cNvPr>
          <p:cNvSpPr txBox="1"/>
          <p:nvPr/>
        </p:nvSpPr>
        <p:spPr>
          <a:xfrm>
            <a:off x="1041887" y="4687636"/>
            <a:ext cx="982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Range from benchmark wind </a:t>
            </a:r>
            <a:r>
              <a:rPr lang="it-IT" dirty="0" err="1"/>
              <a:t>turbines</a:t>
            </a:r>
            <a:r>
              <a:rPr lang="it-IT" dirty="0"/>
              <a:t>: 			</a:t>
            </a:r>
            <a:endParaRPr lang="en-GB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5C492-04EB-839F-A608-AC7772702EF3}"/>
              </a:ext>
            </a:extLst>
          </p:cNvPr>
          <p:cNvSpPr/>
          <p:nvPr/>
        </p:nvSpPr>
        <p:spPr>
          <a:xfrm>
            <a:off x="5240215" y="4695090"/>
            <a:ext cx="5826369" cy="39074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EA532176-B032-E303-63EF-FC97C0F49882}"/>
              </a:ext>
            </a:extLst>
          </p:cNvPr>
          <p:cNvSpPr/>
          <p:nvPr/>
        </p:nvSpPr>
        <p:spPr>
          <a:xfrm>
            <a:off x="5685689" y="5254143"/>
            <a:ext cx="577279" cy="578057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4811B-BFF5-1FA6-FC0B-E86B14CC53D8}"/>
              </a:ext>
            </a:extLst>
          </p:cNvPr>
          <p:cNvSpPr txBox="1"/>
          <p:nvPr/>
        </p:nvSpPr>
        <p:spPr>
          <a:xfrm>
            <a:off x="4435160" y="5807685"/>
            <a:ext cx="3060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85 m/s </a:t>
            </a:r>
            <a:r>
              <a:rPr lang="it-IT" sz="2000" b="1" dirty="0" err="1"/>
              <a:t>is</a:t>
            </a:r>
            <a:r>
              <a:rPr lang="it-IT" sz="2000" b="1" dirty="0"/>
              <a:t> a good </a:t>
            </a:r>
            <a:r>
              <a:rPr lang="it-IT" sz="2000" b="1" dirty="0" err="1"/>
              <a:t>value</a:t>
            </a:r>
            <a:r>
              <a:rPr lang="it-IT" sz="2000" b="1" dirty="0"/>
              <a:t>!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E13CFE-5264-7E37-8546-F8014D82BB24}"/>
                  </a:ext>
                </a:extLst>
              </p:cNvPr>
              <p:cNvSpPr txBox="1"/>
              <p:nvPr/>
            </p:nvSpPr>
            <p:spPr>
              <a:xfrm>
                <a:off x="5146430" y="1749542"/>
                <a:ext cx="1899139" cy="53995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E13CFE-5264-7E37-8546-F8014D82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430" y="1749542"/>
                <a:ext cx="1899139" cy="5399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2F7EB-6658-2012-75F8-70C7089A8C77}"/>
                  </a:ext>
                </a:extLst>
              </p:cNvPr>
              <p:cNvSpPr txBox="1"/>
              <p:nvPr/>
            </p:nvSpPr>
            <p:spPr>
              <a:xfrm>
                <a:off x="5647590" y="4710995"/>
                <a:ext cx="2400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𝟕𝟗</m:t>
                      </m:r>
                      <m:r>
                        <a:rPr lang="it-IT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𝟏𝟎𝟏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en-US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72F7EB-6658-2012-75F8-70C7089A8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590" y="4710995"/>
                <a:ext cx="24003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D3F9C-53A5-A7EF-B8EF-A640D7231571}"/>
                  </a:ext>
                </a:extLst>
              </p:cNvPr>
              <p:cNvSpPr txBox="1"/>
              <p:nvPr/>
            </p:nvSpPr>
            <p:spPr>
              <a:xfrm>
                <a:off x="8686804" y="4716506"/>
                <a:ext cx="2074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it-IT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BD3F9C-53A5-A7EF-B8EF-A640D7231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804" y="4716506"/>
                <a:ext cx="207498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2035DC-E0F5-AD62-4D2E-1C2E2B70CD6B}"/>
              </a:ext>
            </a:extLst>
          </p:cNvPr>
          <p:cNvCxnSpPr/>
          <p:nvPr/>
        </p:nvCxnSpPr>
        <p:spPr>
          <a:xfrm>
            <a:off x="8335106" y="4695090"/>
            <a:ext cx="0" cy="3907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D8232A-BCFC-2012-290D-AD5F010200F6}"/>
              </a:ext>
            </a:extLst>
          </p:cNvPr>
          <p:cNvSpPr txBox="1"/>
          <p:nvPr/>
        </p:nvSpPr>
        <p:spPr>
          <a:xfrm>
            <a:off x="5681950" y="4321291"/>
            <a:ext cx="2425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u="sng" dirty="0"/>
              <a:t>From the rpm benchmark</a:t>
            </a:r>
            <a:endParaRPr lang="en-GB" sz="1600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B0A30E-B45F-8834-397E-EB225C5A97E1}"/>
              </a:ext>
            </a:extLst>
          </p:cNvPr>
          <p:cNvSpPr txBox="1"/>
          <p:nvPr/>
        </p:nvSpPr>
        <p:spPr>
          <a:xfrm>
            <a:off x="8446446" y="4321291"/>
            <a:ext cx="2555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600" u="sng" dirty="0"/>
              <a:t>From </a:t>
            </a:r>
            <a:r>
              <a:rPr lang="it-IT" sz="1600" u="sng" dirty="0" err="1"/>
              <a:t>tip</a:t>
            </a:r>
            <a:r>
              <a:rPr lang="it-IT" sz="1600" u="sng" dirty="0"/>
              <a:t> speed benchmark</a:t>
            </a:r>
            <a:endParaRPr lang="en-GB" sz="1600" u="sng" dirty="0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F4B979F-36DA-EA5C-A62E-E6FC0FC596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1486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7407-B1ED-C2D6-8C48-8A526BDB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0F845-26F6-D20F-5B01-1E067F5B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4984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equilibrium of 3-point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BA4D-02FC-B430-AD3F-C65261F8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4015A-7D5F-86E2-CC01-0296C7A2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130</a:t>
            </a:fld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73F23-CA34-C51D-F258-E207007980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Divyesh Mistry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E6599E16-A7E5-80DD-B0F3-8EDA313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Bearing System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Optimus Syria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D6AB0-C541-52DE-23C2-A0AB55D28030}"/>
              </a:ext>
            </a:extLst>
          </p:cNvPr>
          <p:cNvGrpSpPr/>
          <p:nvPr/>
        </p:nvGrpSpPr>
        <p:grpSpPr>
          <a:xfrm>
            <a:off x="318706" y="1464920"/>
            <a:ext cx="10560788" cy="4926549"/>
            <a:chOff x="318706" y="1464920"/>
            <a:chExt cx="10560788" cy="4926549"/>
          </a:xfrm>
        </p:grpSpPr>
        <p:sp>
          <p:nvSpPr>
            <p:cNvPr id="52" name="Arrow: Curved Down 51">
              <a:extLst>
                <a:ext uri="{FF2B5EF4-FFF2-40B4-BE49-F238E27FC236}">
                  <a16:creationId xmlns:a16="http://schemas.microsoft.com/office/drawing/2014/main" id="{5B34E2F0-D780-4657-95B3-F7394D10D3C7}"/>
                </a:ext>
              </a:extLst>
            </p:cNvPr>
            <p:cNvSpPr/>
            <p:nvPr/>
          </p:nvSpPr>
          <p:spPr>
            <a:xfrm>
              <a:off x="2332071" y="2561124"/>
              <a:ext cx="254065" cy="531845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Arrow: Curved Left 52">
              <a:extLst>
                <a:ext uri="{FF2B5EF4-FFF2-40B4-BE49-F238E27FC236}">
                  <a16:creationId xmlns:a16="http://schemas.microsoft.com/office/drawing/2014/main" id="{6BD1F19E-A4B0-F24F-B131-0561E2187E36}"/>
                </a:ext>
              </a:extLst>
            </p:cNvPr>
            <p:cNvSpPr/>
            <p:nvPr/>
          </p:nvSpPr>
          <p:spPr>
            <a:xfrm>
              <a:off x="1844526" y="2210710"/>
              <a:ext cx="354964" cy="270278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3D57F9-D964-EFBB-76A8-B837B30A0E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6" y="2841170"/>
              <a:ext cx="9265298" cy="1"/>
            </a:xfrm>
            <a:prstGeom prst="line">
              <a:avLst/>
            </a:prstGeom>
            <a:ln w="1143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02F81D-7078-EA2B-13D4-E1E3B410E66B}"/>
                </a:ext>
              </a:extLst>
            </p:cNvPr>
            <p:cNvSpPr/>
            <p:nvPr/>
          </p:nvSpPr>
          <p:spPr>
            <a:xfrm>
              <a:off x="318706" y="2575247"/>
              <a:ext cx="1038987" cy="5318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Rotor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4E45007-CC36-6A7C-954D-906B0737898D}"/>
                </a:ext>
              </a:extLst>
            </p:cNvPr>
            <p:cNvSpPr/>
            <p:nvPr/>
          </p:nvSpPr>
          <p:spPr>
            <a:xfrm>
              <a:off x="4478694" y="2922772"/>
              <a:ext cx="1038987" cy="928392"/>
            </a:xfrm>
            <a:prstGeom prst="triangle">
              <a:avLst>
                <a:gd name="adj" fmla="val 51796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0CDF34E-096A-33F5-22BD-89F204012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3" y="1810754"/>
              <a:ext cx="0" cy="10077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A22874-08FE-EBED-5A49-8E6CE0F2A052}"/>
                </a:ext>
              </a:extLst>
            </p:cNvPr>
            <p:cNvSpPr/>
            <p:nvPr/>
          </p:nvSpPr>
          <p:spPr>
            <a:xfrm>
              <a:off x="8708571" y="3020414"/>
              <a:ext cx="1452465" cy="4085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Gear Box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6CACC2-2331-1FEA-78FD-F7816782400F}"/>
                </a:ext>
              </a:extLst>
            </p:cNvPr>
            <p:cNvSpPr/>
            <p:nvPr/>
          </p:nvSpPr>
          <p:spPr>
            <a:xfrm>
              <a:off x="4271954" y="3937432"/>
              <a:ext cx="1452465" cy="3651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Bearing 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192B0C4-B1A0-3A47-4F69-7ED27E7AE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4196" y="2043714"/>
              <a:ext cx="544375" cy="7962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1CBFC76-5E66-2F66-DF25-31CA9BA83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4326" y="1872648"/>
              <a:ext cx="0" cy="10077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9C93B4-9DAE-92AF-060A-68359364F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4326" y="2074811"/>
              <a:ext cx="544375" cy="7962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6A722A3-FD6C-CCE5-6909-C4BE7305C30C}"/>
                </a:ext>
              </a:extLst>
            </p:cNvPr>
            <p:cNvCxnSpPr>
              <a:cxnSpLocks/>
            </p:cNvCxnSpPr>
            <p:nvPr/>
          </p:nvCxnSpPr>
          <p:spPr>
            <a:xfrm>
              <a:off x="6590545" y="1894111"/>
              <a:ext cx="0" cy="8929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F6A586-CB1E-0353-F1E9-10ECEF0B62A8}"/>
                </a:ext>
              </a:extLst>
            </p:cNvPr>
            <p:cNvCxnSpPr>
              <a:cxnSpLocks/>
            </p:cNvCxnSpPr>
            <p:nvPr/>
          </p:nvCxnSpPr>
          <p:spPr>
            <a:xfrm>
              <a:off x="9367952" y="1894111"/>
              <a:ext cx="0" cy="8929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CBB9C7-E418-4B90-7B7B-75F5B6E2C87A}"/>
                </a:ext>
              </a:extLst>
            </p:cNvPr>
            <p:cNvCxnSpPr>
              <a:cxnSpLocks/>
            </p:cNvCxnSpPr>
            <p:nvPr/>
          </p:nvCxnSpPr>
          <p:spPr>
            <a:xfrm>
              <a:off x="1614195" y="2834014"/>
              <a:ext cx="11290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E7690C-FC1A-2E0B-F182-D71E1FBD96D4}"/>
                </a:ext>
              </a:extLst>
            </p:cNvPr>
            <p:cNvSpPr/>
            <p:nvPr/>
          </p:nvSpPr>
          <p:spPr>
            <a:xfrm>
              <a:off x="1548980" y="2746090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9E45EA1-524A-47B3-BA04-6FBB2F1D5A01}"/>
                </a:ext>
              </a:extLst>
            </p:cNvPr>
            <p:cNvSpPr/>
            <p:nvPr/>
          </p:nvSpPr>
          <p:spPr>
            <a:xfrm>
              <a:off x="4941150" y="2739123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C4F7F6-D616-CD34-106D-6B3AAEDD5FC6}"/>
                </a:ext>
              </a:extLst>
            </p:cNvPr>
            <p:cNvSpPr/>
            <p:nvPr/>
          </p:nvSpPr>
          <p:spPr>
            <a:xfrm>
              <a:off x="6502476" y="2739123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14AD3AA-F86F-3592-90BB-B1185E70A1C0}"/>
                </a:ext>
              </a:extLst>
            </p:cNvPr>
            <p:cNvSpPr/>
            <p:nvPr/>
          </p:nvSpPr>
          <p:spPr>
            <a:xfrm>
              <a:off x="9286113" y="2753245"/>
              <a:ext cx="163677" cy="1758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Arrow: Curved Left 49">
              <a:extLst>
                <a:ext uri="{FF2B5EF4-FFF2-40B4-BE49-F238E27FC236}">
                  <a16:creationId xmlns:a16="http://schemas.microsoft.com/office/drawing/2014/main" id="{782638F3-AA07-3CB0-E433-A5FFC66B34D9}"/>
                </a:ext>
              </a:extLst>
            </p:cNvPr>
            <p:cNvSpPr/>
            <p:nvPr/>
          </p:nvSpPr>
          <p:spPr>
            <a:xfrm>
              <a:off x="1357693" y="2043714"/>
              <a:ext cx="354964" cy="270278"/>
            </a:xfrm>
            <a:prstGeom prst="curved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C6015B6-E8C3-1C95-03C2-6B29331D05F7}"/>
                </a:ext>
              </a:extLst>
            </p:cNvPr>
            <p:cNvSpPr/>
            <p:nvPr/>
          </p:nvSpPr>
          <p:spPr>
            <a:xfrm>
              <a:off x="1362771" y="1464920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18E5850-4B36-47E7-00DC-08F1377E2C80}"/>
                </a:ext>
              </a:extLst>
            </p:cNvPr>
            <p:cNvSpPr/>
            <p:nvPr/>
          </p:nvSpPr>
          <p:spPr>
            <a:xfrm>
              <a:off x="2199490" y="1733719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F1277AD-FE6D-4609-34B1-63C689D0495C}"/>
                </a:ext>
              </a:extLst>
            </p:cNvPr>
            <p:cNvSpPr/>
            <p:nvPr/>
          </p:nvSpPr>
          <p:spPr>
            <a:xfrm>
              <a:off x="2782679" y="2918763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4BEAAD6-BE6D-65BC-9921-7ECF59B3F084}"/>
                </a:ext>
              </a:extLst>
            </p:cNvPr>
            <p:cNvSpPr/>
            <p:nvPr/>
          </p:nvSpPr>
          <p:spPr>
            <a:xfrm>
              <a:off x="621180" y="2001989"/>
              <a:ext cx="648369" cy="325088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35A117-3223-FAFC-483A-B955AD3E1DA3}"/>
                </a:ext>
              </a:extLst>
            </p:cNvPr>
            <p:cNvSpPr/>
            <p:nvPr/>
          </p:nvSpPr>
          <p:spPr>
            <a:xfrm>
              <a:off x="2268854" y="2185013"/>
              <a:ext cx="648369" cy="270277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DDD54F2-C89B-7621-3104-8FFEFB0EB974}"/>
                </a:ext>
              </a:extLst>
            </p:cNvPr>
            <p:cNvSpPr/>
            <p:nvPr/>
          </p:nvSpPr>
          <p:spPr>
            <a:xfrm>
              <a:off x="4622269" y="1542672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4AD9B36-A260-FA70-BD41-5C0264C28358}"/>
                </a:ext>
              </a:extLst>
            </p:cNvPr>
            <p:cNvSpPr/>
            <p:nvPr/>
          </p:nvSpPr>
          <p:spPr>
            <a:xfrm>
              <a:off x="5430995" y="1774147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1DC030-24A7-8CAF-78CB-3F4EB2430AD0}"/>
                </a:ext>
              </a:extLst>
            </p:cNvPr>
            <p:cNvSpPr/>
            <p:nvPr/>
          </p:nvSpPr>
          <p:spPr>
            <a:xfrm>
              <a:off x="5957774" y="3063875"/>
              <a:ext cx="1452465" cy="2369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Shaft C.G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F60EC63-B42A-3531-892D-29A0349FC941}"/>
                </a:ext>
              </a:extLst>
            </p:cNvPr>
            <p:cNvSpPr/>
            <p:nvPr/>
          </p:nvSpPr>
          <p:spPr>
            <a:xfrm>
              <a:off x="6323552" y="1601762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6359CFC7-9356-D614-B76D-DB5C3D21A7E7}"/>
                </a:ext>
              </a:extLst>
            </p:cNvPr>
            <p:cNvSpPr/>
            <p:nvPr/>
          </p:nvSpPr>
          <p:spPr>
            <a:xfrm>
              <a:off x="9074551" y="1577803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790231-C936-E9CE-CB69-4BFF8C41583B}"/>
                </a:ext>
              </a:extLst>
            </p:cNvPr>
            <p:cNvCxnSpPr>
              <a:stCxn id="45" idx="4"/>
            </p:cNvCxnSpPr>
            <p:nvPr/>
          </p:nvCxnSpPr>
          <p:spPr>
            <a:xfrm flipH="1">
              <a:off x="1630818" y="2921938"/>
              <a:ext cx="1" cy="34695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2811D77-73F0-300B-9671-FA90187F0843}"/>
                </a:ext>
              </a:extLst>
            </p:cNvPr>
            <p:cNvCxnSpPr>
              <a:cxnSpLocks/>
            </p:cNvCxnSpPr>
            <p:nvPr/>
          </p:nvCxnSpPr>
          <p:spPr>
            <a:xfrm>
              <a:off x="1630818" y="5113176"/>
              <a:ext cx="33921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1E54C4-E913-7DFC-5276-BDE08DFE0E82}"/>
                </a:ext>
              </a:extLst>
            </p:cNvPr>
            <p:cNvSpPr txBox="1"/>
            <p:nvPr/>
          </p:nvSpPr>
          <p:spPr>
            <a:xfrm>
              <a:off x="3088691" y="4784873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4669083-73AA-E856-4919-3A63048069D9}"/>
                </a:ext>
              </a:extLst>
            </p:cNvPr>
            <p:cNvCxnSpPr>
              <a:cxnSpLocks/>
            </p:cNvCxnSpPr>
            <p:nvPr/>
          </p:nvCxnSpPr>
          <p:spPr>
            <a:xfrm>
              <a:off x="1656170" y="5497677"/>
              <a:ext cx="49281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12BF6D-D916-4109-7B8D-E02235E8E1D9}"/>
                </a:ext>
              </a:extLst>
            </p:cNvPr>
            <p:cNvSpPr txBox="1"/>
            <p:nvPr/>
          </p:nvSpPr>
          <p:spPr>
            <a:xfrm>
              <a:off x="4711673" y="5186976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FB860E8-C6F5-E644-1C78-BBABD17B4A90}"/>
                </a:ext>
              </a:extLst>
            </p:cNvPr>
            <p:cNvCxnSpPr>
              <a:cxnSpLocks/>
            </p:cNvCxnSpPr>
            <p:nvPr/>
          </p:nvCxnSpPr>
          <p:spPr>
            <a:xfrm>
              <a:off x="1614193" y="5865845"/>
              <a:ext cx="78206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B366C-231D-419D-7766-BAA6362618F2}"/>
                </a:ext>
              </a:extLst>
            </p:cNvPr>
            <p:cNvSpPr txBox="1"/>
            <p:nvPr/>
          </p:nvSpPr>
          <p:spPr>
            <a:xfrm>
              <a:off x="7754753" y="5413830"/>
              <a:ext cx="71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E7DA0BE-B8BF-2161-2B10-44EB0F22F8C8}"/>
                </a:ext>
              </a:extLst>
            </p:cNvPr>
            <p:cNvSpPr/>
            <p:nvPr/>
          </p:nvSpPr>
          <p:spPr>
            <a:xfrm>
              <a:off x="1903887" y="3207192"/>
              <a:ext cx="648369" cy="270277"/>
            </a:xfrm>
            <a:prstGeom prst="roundRect">
              <a:avLst>
                <a:gd name="adj" fmla="val 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XR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031F2F2-F960-44C2-09D9-1C4FF12A79EF}"/>
                </a:ext>
              </a:extLst>
            </p:cNvPr>
            <p:cNvCxnSpPr>
              <a:cxnSpLocks/>
            </p:cNvCxnSpPr>
            <p:nvPr/>
          </p:nvCxnSpPr>
          <p:spPr>
            <a:xfrm>
              <a:off x="5039727" y="2843649"/>
              <a:ext cx="11290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BF0B66-9B13-A691-5271-EBC421C84932}"/>
                </a:ext>
              </a:extLst>
            </p:cNvPr>
            <p:cNvSpPr/>
            <p:nvPr/>
          </p:nvSpPr>
          <p:spPr>
            <a:xfrm>
              <a:off x="5248172" y="2924629"/>
              <a:ext cx="586799" cy="313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4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XA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​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0145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81E-7F78-A89F-865F-1DA74AAB5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E3BC4-D473-FE8A-A109-D0E0B2BB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99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9D203-CB7F-8BE6-44A5-C8AAE6A0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339308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equilibrium of 3-point suspension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95D1-D676-111E-98AA-6A71515908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6341"/>
            <a:ext cx="1111370" cy="365125"/>
          </a:xfrm>
        </p:spPr>
        <p:txBody>
          <a:bodyPr/>
          <a:lstStyle/>
          <a:p>
            <a:r>
              <a:rPr lang="en-GB" dirty="0"/>
              <a:t>14/10/2025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07143-EFAF-F658-D3D8-CCBF802B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9D51DF-B35A-22AF-BA77-CA961E6530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5AA46616-6CA3-4F53-0040-8471AADB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DDD64-6E54-4339-6665-7B363D76BB99}"/>
              </a:ext>
            </a:extLst>
          </p:cNvPr>
          <p:cNvSpPr txBox="1"/>
          <p:nvPr/>
        </p:nvSpPr>
        <p:spPr>
          <a:xfrm>
            <a:off x="1393885" y="1956215"/>
            <a:ext cx="829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A6254-09D4-4706-B706-F7CCA1DAB55A}"/>
              </a:ext>
            </a:extLst>
          </p:cNvPr>
          <p:cNvSpPr txBox="1"/>
          <p:nvPr/>
        </p:nvSpPr>
        <p:spPr>
          <a:xfrm>
            <a:off x="838200" y="1552299"/>
            <a:ext cx="356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for forces: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CFD0C7B-FD32-27C8-766B-04F0E9EF39ED}"/>
              </a:ext>
            </a:extLst>
          </p:cNvPr>
          <p:cNvSpPr txBox="1">
            <a:spLocks/>
          </p:cNvSpPr>
          <p:nvPr/>
        </p:nvSpPr>
        <p:spPr>
          <a:xfrm>
            <a:off x="7120813" y="1921631"/>
            <a:ext cx="59371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:Shaft gravitational force.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Gearbox gravitational force.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Radial Forces in (Y, Z) direction for Bearing A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: Force in X-direction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Force in Y-direction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Force in Z-direction at the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X-direction at hub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Y-direction at hub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Moment in Z-direction at hub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+mj-lt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79C40-5389-67D2-ACFE-4781A299AB6D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62064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 equilibrium about A</a:t>
                </a: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nary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ar-A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879C40-5389-67D2-ACFE-4781A299A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6206413" cy="923330"/>
              </a:xfrm>
              <a:prstGeom prst="rect">
                <a:avLst/>
              </a:prstGeom>
              <a:blipFill>
                <a:blip r:embed="rId2"/>
                <a:stretch>
                  <a:fillRect l="-884" t="-3974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16B9F43-46DC-488A-28A7-E06CD45F4001}"/>
              </a:ext>
            </a:extLst>
          </p:cNvPr>
          <p:cNvSpPr txBox="1"/>
          <p:nvPr/>
        </p:nvSpPr>
        <p:spPr>
          <a:xfrm>
            <a:off x="1393885" y="4412841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- 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RZ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39456-08A5-AE9B-EED9-105E33DCEAB9}"/>
              </a:ext>
            </a:extLst>
          </p:cNvPr>
          <p:cNvSpPr txBox="1"/>
          <p:nvPr/>
        </p:nvSpPr>
        <p:spPr>
          <a:xfrm>
            <a:off x="561393" y="5084087"/>
            <a:ext cx="65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force 𝐹𝐴,𝑟𝑒𝑠 acting at the main bearing point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F17F88-1FBE-1C22-216F-CF5018402E0F}"/>
                  </a:ext>
                </a:extLst>
              </p:cNvPr>
              <p:cNvSpPr txBox="1"/>
              <p:nvPr/>
            </p:nvSpPr>
            <p:spPr>
              <a:xfrm>
                <a:off x="2414049" y="5568656"/>
                <a:ext cx="2034073" cy="626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𝐴𝑍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𝐴𝑌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F17F88-1FBE-1C22-216F-CF5018402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49" y="5568656"/>
                <a:ext cx="2034073" cy="626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4A5B63-DC60-B50C-4089-73934C285B2D}"/>
              </a:ext>
            </a:extLst>
          </p:cNvPr>
          <p:cNvSpPr txBox="1"/>
          <p:nvPr/>
        </p:nvSpPr>
        <p:spPr>
          <a:xfrm>
            <a:off x="1691389" y="5718971"/>
            <a:ext cx="92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82D36F-1319-4E36-D203-4ACEB3AEB897}"/>
              </a:ext>
            </a:extLst>
          </p:cNvPr>
          <p:cNvSpPr/>
          <p:nvPr/>
        </p:nvSpPr>
        <p:spPr>
          <a:xfrm>
            <a:off x="1543175" y="5499419"/>
            <a:ext cx="3187446" cy="8962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90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17A5-96F1-AC8F-4164-E81452097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9DCAB9-C3C4-6426-E611-CBA391525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B5CED7-CB3D-AB47-FF7E-28ECEC54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C9DC-09EE-7C84-8378-26554DC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3E39-7214-F8EF-AB7F-5DB2572D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3500AB-A128-9761-F1A7-0BC8856B4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D7D84544-0B90-2D75-CCED-065A54ED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0DFE49-A5E4-3BB6-988F-B81670EDFA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8538" y="1408183"/>
              <a:ext cx="11504646" cy="501620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3116425">
                      <a:extLst>
                        <a:ext uri="{9D8B030D-6E8A-4147-A177-3AD203B41FA5}">
                          <a16:colId xmlns:a16="http://schemas.microsoft.com/office/drawing/2014/main" val="4147883714"/>
                        </a:ext>
                      </a:extLst>
                    </a:gridCol>
                    <a:gridCol w="8388221">
                      <a:extLst>
                        <a:ext uri="{9D8B030D-6E8A-4147-A177-3AD203B41FA5}">
                          <a16:colId xmlns:a16="http://schemas.microsoft.com/office/drawing/2014/main" val="479185139"/>
                        </a:ext>
                      </a:extLst>
                    </a:gridCol>
                  </a:tblGrid>
                  <a:tr h="30198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Step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Description, Symbols, and Key Formulas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454191202"/>
                      </a:ext>
                    </a:extLst>
                  </a:tr>
                  <a:tr h="213894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– Define Input Data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Loads: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bending moments about Y &amp; Z axes [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torque (torsional moment) [</a:t>
                          </a:r>
                          <a:r>
                            <a:rPr lang="en-US" sz="16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yield strength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Young’s modulus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shear modulus [MPa];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(Poisson’s ratio for steel).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Safety factors: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ar-AE" sz="1600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sz="1600" b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material partial factor;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 factor for yield.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Fatigue data: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𝑧𝑑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fatigue limit 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p>
                                <m:s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cycles;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S–N slope.</a:t>
                          </a: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3228744244"/>
                      </a:ext>
                    </a:extLst>
                  </a:tr>
                  <a:tr h="2575282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– Select Shaft Geometry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Assume hollow circular shaft: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outer diameter [m],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inner diameter [m].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Section properties: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second moment of area [m⁴]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polar moment of inertia [m⁴]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section modulus for bending [m³]</a:t>
                          </a:r>
                          <a:b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–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ar-AE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→ </a:t>
                          </a:r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polar section modulus for torsion [m³].</a:t>
                          </a: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809500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0DFE49-A5E4-3BB6-988F-B81670EDFA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882642"/>
                  </p:ext>
                </p:extLst>
              </p:nvPr>
            </p:nvGraphicFramePr>
            <p:xfrm>
              <a:off x="438538" y="1408183"/>
              <a:ext cx="11504646" cy="501620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3116425">
                      <a:extLst>
                        <a:ext uri="{9D8B030D-6E8A-4147-A177-3AD203B41FA5}">
                          <a16:colId xmlns:a16="http://schemas.microsoft.com/office/drawing/2014/main" val="4147883714"/>
                        </a:ext>
                      </a:extLst>
                    </a:gridCol>
                    <a:gridCol w="8388221">
                      <a:extLst>
                        <a:ext uri="{9D8B030D-6E8A-4147-A177-3AD203B41FA5}">
                          <a16:colId xmlns:a16="http://schemas.microsoft.com/office/drawing/2014/main" val="479185139"/>
                        </a:ext>
                      </a:extLst>
                    </a:gridCol>
                  </a:tblGrid>
                  <a:tr h="30198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Step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sz="1400" b="1" dirty="0">
                              <a:solidFill>
                                <a:srgbClr val="7030A0"/>
                              </a:solidFill>
                            </a:rPr>
                            <a:t>Description, Symbols, and Key Formulas</a:t>
                          </a:r>
                          <a:endParaRPr lang="en-US" sz="1400" dirty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extLst>
                      <a:ext uri="{0D108BD9-81ED-4DB2-BD59-A6C34878D82A}">
                        <a16:rowId xmlns:a16="http://schemas.microsoft.com/office/drawing/2014/main" val="2454191202"/>
                      </a:ext>
                    </a:extLst>
                  </a:tr>
                  <a:tr h="2138940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– Define Input Data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278" marR="42278" marT="21139" marB="21139" anchor="ctr">
                        <a:blipFill>
                          <a:blip r:embed="rId2"/>
                          <a:stretch>
                            <a:fillRect l="-37255" t="-14857" r="-145" b="-1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744244"/>
                      </a:ext>
                    </a:extLst>
                  </a:tr>
                  <a:tr h="2575282">
                    <a:tc>
                      <a:txBody>
                        <a:bodyPr/>
                        <a:lstStyle/>
                        <a:p>
                          <a:pPr algn="l">
                            <a:buNone/>
                          </a:pPr>
                          <a:r>
                            <a:rPr lang="en-US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– Select Shaft Geometry</a:t>
                          </a:r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2278" marR="42278" marT="21139" marB="2113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2278" marR="42278" marT="21139" marB="21139" anchor="ctr">
                        <a:blipFill>
                          <a:blip r:embed="rId2"/>
                          <a:stretch>
                            <a:fillRect l="-37255" t="-95035" r="-145" b="-4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5008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79781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1AB7-BFAB-F303-B2C5-ACC69F139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2BA57-44C5-9108-0507-35030334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79589-6FFB-EA76-8851-F5BF90FC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90C42-D621-EF2A-28D3-B6A9BC43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8A225-2D76-47D0-3104-4E4B4367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E35974-6729-A158-DFC2-2D9ED06594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0B49EDC9-6628-3D02-3E38-6059BEF2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FABA26F-96FA-24A8-A302-F3DFE42DC613}"/>
              </a:ext>
            </a:extLst>
          </p:cNvPr>
          <p:cNvGraphicFramePr>
            <a:graphicFrameLocks noGrp="1"/>
          </p:cNvGraphicFramePr>
          <p:nvPr/>
        </p:nvGraphicFramePr>
        <p:xfrm>
          <a:off x="5335555" y="1926609"/>
          <a:ext cx="4037045" cy="365760"/>
        </p:xfrm>
        <a:graphic>
          <a:graphicData uri="http://schemas.openxmlformats.org/drawingml/2006/table">
            <a:tbl>
              <a:tblPr/>
              <a:tblGrid>
                <a:gridCol w="4037045">
                  <a:extLst>
                    <a:ext uri="{9D8B030D-6E8A-4147-A177-3AD203B41FA5}">
                      <a16:colId xmlns:a16="http://schemas.microsoft.com/office/drawing/2014/main" val="3824514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9435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0A57B21-2BDD-CCD5-4EF5-8AC9CD0F13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9668" y="1718680"/>
              <a:ext cx="10515600" cy="973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7238">
                      <a:extLst>
                        <a:ext uri="{9D8B030D-6E8A-4147-A177-3AD203B41FA5}">
                          <a16:colId xmlns:a16="http://schemas.microsoft.com/office/drawing/2014/main" val="1068287254"/>
                        </a:ext>
                      </a:extLst>
                    </a:gridCol>
                    <a:gridCol w="5238362">
                      <a:extLst>
                        <a:ext uri="{9D8B030D-6E8A-4147-A177-3AD203B41FA5}">
                          <a16:colId xmlns:a16="http://schemas.microsoft.com/office/drawing/2014/main" val="3231099127"/>
                        </a:ext>
                      </a:extLst>
                    </a:gridCol>
                  </a:tblGrid>
                  <a:tr h="44038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– Resultant Bending Moment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Combine bending axes: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ar-AE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ar-AE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ar-AE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ar-AE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</a:t>
                          </a:r>
                          <a:r>
                            <a:rPr lang="en-US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N·m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].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equivalent bending moment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16332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00A57B21-2BDD-CCD5-4EF5-8AC9CD0F1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7453379"/>
                  </p:ext>
                </p:extLst>
              </p:nvPr>
            </p:nvGraphicFramePr>
            <p:xfrm>
              <a:off x="759668" y="1718680"/>
              <a:ext cx="10515600" cy="973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77238">
                      <a:extLst>
                        <a:ext uri="{9D8B030D-6E8A-4147-A177-3AD203B41FA5}">
                          <a16:colId xmlns:a16="http://schemas.microsoft.com/office/drawing/2014/main" val="1068287254"/>
                        </a:ext>
                      </a:extLst>
                    </a:gridCol>
                    <a:gridCol w="5238362">
                      <a:extLst>
                        <a:ext uri="{9D8B030D-6E8A-4147-A177-3AD203B41FA5}">
                          <a16:colId xmlns:a16="http://schemas.microsoft.com/office/drawing/2014/main" val="3231099127"/>
                        </a:ext>
                      </a:extLst>
                    </a:gridCol>
                  </a:tblGrid>
                  <a:tr h="97307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 – Resultant Bending Moment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4" t="-3106" r="-233" b="-9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16332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AD7671-AD42-5A71-22E6-CA1F02D700E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9668" y="2691754"/>
              <a:ext cx="10515600" cy="373405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92647179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497327739"/>
                        </a:ext>
                      </a:extLst>
                    </a:gridCol>
                  </a:tblGrid>
                  <a:tr h="123262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– Nominal Stresses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 = nominal bending stress.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 = nominal torsional shear stress.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9897513"/>
                      </a:ext>
                    </a:extLst>
                  </a:tr>
                  <a:tr h="125616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– Apply Stress Concentration Factors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–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b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ar-AE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These produce local peak stresses.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3894207"/>
                      </a:ext>
                    </a:extLst>
                  </a:tr>
                  <a:tr h="124526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– Combined von Mises Stress (ULS)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Equivalent stress: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ar-AE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ar-AE" b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ar-AE" b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ar-AE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ar-AE" b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combined bending + torsion stress for ULS.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3740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EAD7671-AD42-5A71-22E6-CA1F02D700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428888"/>
                  </p:ext>
                </p:extLst>
              </p:nvPr>
            </p:nvGraphicFramePr>
            <p:xfrm>
              <a:off x="759668" y="2691754"/>
              <a:ext cx="10515600" cy="3734054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192647179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2497327739"/>
                        </a:ext>
                      </a:extLst>
                    </a:gridCol>
                  </a:tblGrid>
                  <a:tr h="123262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 – Nominal Stresses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493" r="-232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897513"/>
                      </a:ext>
                    </a:extLst>
                  </a:tr>
                  <a:tr h="125616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– Apply Stress Concentration Factors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99029" r="-232" b="-100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894207"/>
                      </a:ext>
                    </a:extLst>
                  </a:tr>
                  <a:tr h="1245263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 – Combined von Mises Stress (ULS)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16" t="-200000" r="-232" b="-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401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7328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129F-D7C2-ADF2-4A02-300AFE4FC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F3FB40-D29D-FA9D-50FD-6E9C74CD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5FC75-BC4D-A308-CF58-13154324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D087-AE16-2994-10A8-AC310EEEF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D402-D309-8D16-4457-8C949E84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B4CE29-F523-E484-7E64-14D7A41624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CEED49D5-7700-085E-D401-5142FB2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F4154-CEC6-8DD7-0EAA-068FFBB2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06"/>
          <a:stretch>
            <a:fillRect/>
          </a:stretch>
        </p:blipFill>
        <p:spPr>
          <a:xfrm>
            <a:off x="3965510" y="1661143"/>
            <a:ext cx="6930141" cy="406448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D78E55-CEC8-2938-01B2-67506ECCF656}"/>
              </a:ext>
            </a:extLst>
          </p:cNvPr>
          <p:cNvGraphicFramePr>
            <a:graphicFrameLocks noGrp="1"/>
          </p:cNvGraphicFramePr>
          <p:nvPr/>
        </p:nvGraphicFramePr>
        <p:xfrm>
          <a:off x="1034920" y="1698171"/>
          <a:ext cx="2733870" cy="3757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870">
                  <a:extLst>
                    <a:ext uri="{9D8B030D-6E8A-4147-A177-3AD203B41FA5}">
                      <a16:colId xmlns:a16="http://schemas.microsoft.com/office/drawing/2014/main" val="2593222277"/>
                    </a:ext>
                  </a:extLst>
                </a:gridCol>
              </a:tblGrid>
              <a:tr h="122231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– Design Yield Strength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262460"/>
                  </a:ext>
                </a:extLst>
              </a:tr>
              <a:tr h="13538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– ULS 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439883"/>
                  </a:ext>
                </a:extLst>
              </a:tr>
              <a:tr h="1181741">
                <a:tc>
                  <a:txBody>
                    <a:bodyPr/>
                    <a:lstStyle/>
                    <a:p>
                      <a:r>
                        <a:rPr lang="fr-F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– Fatigue Limit State (FLS)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624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803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E28B9-2458-7B5A-F952-2BC306E0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F9618-7AFF-B008-C6D1-4386AB60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1ED1D-9125-A253-9130-1C1EE63D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Shaft Design Procedure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0E44-C2A3-DFCF-953B-2FEB4F5A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9B35-E1F4-DE3D-71C9-ADFC8C5E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39BE0E-D158-876D-1E30-C822BE29EE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679B66B0-55E2-D195-D8C5-B0C75464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E810D28-02EB-D80C-A315-A74C73291E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3555" y="1553462"/>
              <a:ext cx="10515600" cy="478202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49597176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66670566"/>
                        </a:ext>
                      </a:extLst>
                    </a:gridCol>
                  </a:tblGrid>
                  <a:tr h="22743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– Allowable Fatigue Amplitude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Correction factors: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mean-stress (0.7–1.0);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size (0.8–1.0);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support (0.9–1.0);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notch (1.2–3.0);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surface (0.8–1.0).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𝐴𝐾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𝑧𝑑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MPa).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8861399"/>
                      </a:ext>
                    </a:extLst>
                  </a:tr>
                  <a:tr h="11513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 – Fatigue Life Estimation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𝑎𝑙𝑙𝑜𝑤𝑒𝑑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𝐴𝐾</m:t>
                                      </m:r>
                                    </m:sub>
                                  </m:s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endChr m:val=""/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;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cycles,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Miner’s rule: </a:t>
                          </a:r>
                          <a14:m>
                            <m:oMath xmlns:m="http://schemas.openxmlformats.org/officeDocument/2006/math"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73096222"/>
                      </a:ext>
                    </a:extLst>
                  </a:tr>
                  <a:tr h="13562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 – Stiffness &amp; Deflection Check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𝐺𝐽</m:t>
                                  </m:r>
                                </m:e>
                              </m:d>
                            </m:oMath>
                          </a14:m>
                          <a:r>
                            <a:rPr lang="ar-A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[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radians] = angle of twist.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Bending deflection from beam theory using E and I. </a:t>
                          </a:r>
                          <a:b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Check bearing &amp; gearbox alignment.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6070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E810D28-02EB-D80C-A315-A74C73291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60776"/>
                  </p:ext>
                </p:extLst>
              </p:nvPr>
            </p:nvGraphicFramePr>
            <p:xfrm>
              <a:off x="763555" y="1553462"/>
              <a:ext cx="10515600" cy="4782023"/>
            </p:xfrm>
            <a:graphic>
              <a:graphicData uri="http://schemas.openxmlformats.org/drawingml/2006/table">
                <a:tbl>
                  <a:tblPr>
                    <a:tableStyleId>{616DA210-FB5B-4158-B5E0-FEB733F419BA}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2495971761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66670566"/>
                        </a:ext>
                      </a:extLst>
                    </a:gridCol>
                  </a:tblGrid>
                  <a:tr h="22743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 – Allowable Fatigue Amplitude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267" r="-232" b="-110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8861399"/>
                      </a:ext>
                    </a:extLst>
                  </a:tr>
                  <a:tr h="11513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 – Fatigue Life Estimation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198413" r="-232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3096222"/>
                      </a:ext>
                    </a:extLst>
                  </a:tr>
                  <a:tr h="13562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 – Stiffness &amp; Deflection Check</a:t>
                          </a:r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16" t="-252915" r="-232" b="-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60700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01525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9054-B9CD-6648-CF17-6F7154B7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6FC22E-B3C3-5BCA-3A1F-A6EAE2FE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9433F3-2622-0697-95D0-B2E26F1B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Standards for Rotor 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8F6F0-D411-AA7D-2590-CAE1C309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D764-962C-DCBB-FDF6-A8CFBD63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BC8365-9C6A-2723-5CCD-F97268700C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8396316E-F122-1D3A-8439-BEA9B03E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AB9A8-3B9D-DFE4-ADE8-AC36A72A1C08}"/>
              </a:ext>
            </a:extLst>
          </p:cNvPr>
          <p:cNvSpPr txBox="1"/>
          <p:nvPr/>
        </p:nvSpPr>
        <p:spPr>
          <a:xfrm>
            <a:off x="838200" y="1500901"/>
            <a:ext cx="959342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Germanischer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Lloyd)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(GL &amp; IEC 61400-1)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Secures rotor against rotation during maintenance, erection, or emergency.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Form-fit design (e.g., pin-disc) preferred for reliability.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Capacity: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withstand high transverse/gust loads (DLC 8.1, 8.2).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 Check: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Verify shear, bending, and surface pressure; no plastic deformation.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prevent rotation even if brakes fail; safe manual release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 non-contact or fail-safe position sensors.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Operate from –30 °C to +70 °C; corrosion-resistant (DIN ISO 12944).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and tested per GL “Guideline for Certification of Wind Turbines.”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Periodic inspection and documentation required</a:t>
            </a: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028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7F8CB-F59A-826C-B027-592A69F58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6D9A73-F285-C59E-BECB-EBDF5759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FDB35-E8CD-7E29-1DAA-E7EB02F6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Lock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B67E7-7FB8-5E2A-A639-9C3CE151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9179-3F44-D5F8-5B9E-518AE2EE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3EFAF1-DE79-A351-87AF-E0740460EB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D0F9424C-1ED3-1F93-7C74-E6A406F8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A5073-6421-0AC3-6027-276D8C87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8" y="1887047"/>
            <a:ext cx="5959440" cy="3950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C767FB-E20A-A93F-04FC-0012B45F5CD1}"/>
              </a:ext>
            </a:extLst>
          </p:cNvPr>
          <p:cNvSpPr txBox="1"/>
          <p:nvPr/>
        </p:nvSpPr>
        <p:spPr>
          <a:xfrm>
            <a:off x="1949570" y="377889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96722-F560-B0DD-CB82-EA4F98D4A770}"/>
              </a:ext>
            </a:extLst>
          </p:cNvPr>
          <p:cNvSpPr txBox="1"/>
          <p:nvPr/>
        </p:nvSpPr>
        <p:spPr>
          <a:xfrm>
            <a:off x="688911" y="145956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Pin Hydraulic Mechanism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DA98E-A7E9-46BE-D83D-D4DF19BD990A}"/>
              </a:ext>
            </a:extLst>
          </p:cNvPr>
          <p:cNvSpPr txBox="1"/>
          <p:nvPr/>
        </p:nvSpPr>
        <p:spPr>
          <a:xfrm>
            <a:off x="5676301" y="3117359"/>
            <a:ext cx="4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321587-35CA-4854-802E-B9BCA761E99E}"/>
              </a:ext>
            </a:extLst>
          </p:cNvPr>
          <p:cNvCxnSpPr/>
          <p:nvPr/>
        </p:nvCxnSpPr>
        <p:spPr>
          <a:xfrm>
            <a:off x="6828453" y="2062065"/>
            <a:ext cx="0" cy="3433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17379C4-9CC3-14D6-3BAB-B9FC0A48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64" y="1331927"/>
            <a:ext cx="4308156" cy="3571417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1D69C909-CA20-1FD7-AA71-F46055C4F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67" y="5274809"/>
            <a:ext cx="184731" cy="257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-82524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889731-E148-0AC4-B3E4-25796BB486AF}"/>
              </a:ext>
            </a:extLst>
          </p:cNvPr>
          <p:cNvSpPr txBox="1"/>
          <p:nvPr/>
        </p:nvSpPr>
        <p:spPr>
          <a:xfrm>
            <a:off x="7162473" y="4340011"/>
            <a:ext cx="49486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err="1">
                <a:solidFill>
                  <a:srgbClr val="4F4E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b="1" dirty="0">
                <a:solidFill>
                  <a:srgbClr val="4F4E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Rotor Lock RLH 80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rgbClr val="4F4E4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Rotor Locks to assist the braking functions on practically any rotor on the Wind Turbine market.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4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Sibre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 Turbine Rotor Lock RLH 80 is a </a:t>
            </a:r>
            <a:r>
              <a:rPr lang="en-US" altLang="en-US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hydraulically applied</a:t>
            </a:r>
            <a:r>
              <a:rPr lang="en-US" altLang="en-US" sz="1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form-closed lock for wind turbine rotors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0F1F39-076E-8972-6591-63EE266D3253}"/>
              </a:ext>
            </a:extLst>
          </p:cNvPr>
          <p:cNvSpPr txBox="1"/>
          <p:nvPr/>
        </p:nvSpPr>
        <p:spPr>
          <a:xfrm>
            <a:off x="1360993" y="5622307"/>
            <a:ext cx="3331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Optimus Shakti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/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5E22A-6021-6262-2036-BE23722CF046}"/>
              </a:ext>
            </a:extLst>
          </p:cNvPr>
          <p:cNvSpPr txBox="1"/>
          <p:nvPr/>
        </p:nvSpPr>
        <p:spPr>
          <a:xfrm>
            <a:off x="9275378" y="4055897"/>
            <a:ext cx="3331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IPC WIND</a:t>
            </a:r>
          </a:p>
        </p:txBody>
      </p:sp>
    </p:spTree>
    <p:extLst>
      <p:ext uri="{BB962C8B-B14F-4D97-AF65-F5344CB8AC3E}">
        <p14:creationId xmlns:p14="http://schemas.microsoft.com/office/powerpoint/2010/main" val="24757885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5A6B-D1C9-F61F-B3C4-AA4459F8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9D8B3-B568-2F72-1AC0-B443723AE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Electrotechnical Commission (IEC). (2005). IEC 61400-1: Wind turbines – Part 1: Design requirements (3rd ed.). Geneva, Switzerland: IEC. ISBN 2-8318-8215-2.                                          Available at: https://webstore.iec.ch/publication/6027Germanischer Lloyd (GL). (2010).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Guideline for the Certification of Wind Turbines. Hamburg, Germany: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Germanischer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Lloyd Industrial Services GmbH, Renewables Certification.                                                                                              Available at: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https://www.dnv.com/services/guideline-for-the-certification-of-wind-turbines-1602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Tan, J., Zhu, C., Song, C., Han, H., &amp; Li, Y. (2019). Effects of Flexibility and Suspension Configuration of Main Shaft on Dynamic Characteristics of Wind Turbine Drivetrain. Chinese Journal of Mechanical Engineering, 32(36).https://doi.org/10.1186/s10033-019-0348-4Nam, J. S., &amp; Nam, Y. Y. (2015).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Influence of Suspension Stiffness on the Gearbox Input Loads in a 3-Point Suspension Wind Turbine Drive Train. Journal of the Korean Society of Manufacturing Technology Engineers, 24(5), 514–520.https://doi.org/10.7735/ksmte.2015.24.5.514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2C20E-A1B3-5C0B-50A1-C4A289F0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Bibiliography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C85C2-DEDD-AD8A-AF1D-A1E933C1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14/10/2025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0128-E705-7A5C-38A0-79B263C0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5E250C-BD70-B772-0EA5-9BF1B870F2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259" y="6564313"/>
            <a:ext cx="5596085" cy="365125"/>
          </a:xfrm>
        </p:spPr>
        <p:txBody>
          <a:bodyPr/>
          <a:lstStyle/>
          <a:p>
            <a:r>
              <a:rPr lang="de-DE" dirty="0"/>
              <a:t>Divyesh Mistry</a:t>
            </a:r>
            <a:endParaRPr lang="en-US" dirty="0"/>
          </a:p>
        </p:txBody>
      </p:sp>
      <p:sp>
        <p:nvSpPr>
          <p:cNvPr id="9" name="Fußzeilenplatzhalter 23">
            <a:extLst>
              <a:ext uri="{FF2B5EF4-FFF2-40B4-BE49-F238E27FC236}">
                <a16:creationId xmlns:a16="http://schemas.microsoft.com/office/drawing/2014/main" id="{F842B724-E042-E30C-6778-105EF27CD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075" y="6564313"/>
            <a:ext cx="2879725" cy="365125"/>
          </a:xfrm>
        </p:spPr>
        <p:txBody>
          <a:bodyPr/>
          <a:lstStyle/>
          <a:p>
            <a:r>
              <a:rPr lang="it-IT" dirty="0"/>
              <a:t>Rotor Bearing System</a:t>
            </a:r>
            <a:r>
              <a:rPr lang="en-GB" dirty="0"/>
              <a:t>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0304757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045" y="1748938"/>
            <a:ext cx="9144000" cy="912598"/>
          </a:xfrm>
        </p:spPr>
        <p:txBody>
          <a:bodyPr>
            <a:noAutofit/>
          </a:bodyPr>
          <a:lstStyle/>
          <a:p>
            <a:r>
              <a:rPr lang="it-IT" sz="3600" dirty="0">
                <a:latin typeface="Times New Roman"/>
                <a:cs typeface="Times New Roman"/>
              </a:rPr>
              <a:t>Weekly report: Team </a:t>
            </a:r>
            <a:r>
              <a:rPr lang="it-IT" sz="3600" dirty="0" err="1">
                <a:latin typeface="Times New Roman"/>
                <a:cs typeface="Times New Roman"/>
              </a:rPr>
              <a:t>Gearbox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Brake</a:t>
            </a:r>
            <a:r>
              <a:rPr lang="it-IT" sz="3600" dirty="0">
                <a:latin typeface="Times New Roman"/>
                <a:cs typeface="Times New Roman"/>
              </a:rPr>
              <a:t>, </a:t>
            </a:r>
            <a:r>
              <a:rPr lang="it-IT" sz="3600" dirty="0" err="1">
                <a:latin typeface="Times New Roman"/>
                <a:cs typeface="Times New Roman"/>
              </a:rPr>
              <a:t>Coupling</a:t>
            </a:r>
            <a:r>
              <a:rPr lang="it-IT" sz="3600" dirty="0">
                <a:latin typeface="Times New Roman"/>
                <a:cs typeface="Times New Roman"/>
              </a:rPr>
              <a:t> </a:t>
            </a:r>
            <a:endParaRPr lang="en-GB" sz="3600" dirty="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656" y="2650278"/>
            <a:ext cx="589905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Week </a:t>
            </a:r>
            <a:r>
              <a:rPr lang="it-IT" sz="2000" dirty="0" err="1">
                <a:latin typeface="Times New Roman"/>
                <a:cs typeface="Times New Roman"/>
              </a:rPr>
              <a:t>number</a:t>
            </a:r>
            <a:r>
              <a:rPr lang="it-IT" sz="2000" dirty="0">
                <a:latin typeface="Times New Roman"/>
                <a:cs typeface="Times New Roman"/>
              </a:rPr>
              <a:t> : 03</a:t>
            </a:r>
          </a:p>
          <a:p>
            <a:r>
              <a:rPr lang="it-IT" sz="2000" dirty="0">
                <a:latin typeface="Times New Roman"/>
                <a:cs typeface="Times New Roman"/>
              </a:rPr>
              <a:t>Date: 14/10/2025</a:t>
            </a:r>
          </a:p>
          <a:p>
            <a:r>
              <a:rPr lang="it-IT" sz="2000" dirty="0">
                <a:latin typeface="Times New Roman"/>
                <a:cs typeface="Times New Roman"/>
              </a:rPr>
              <a:t>Supervisor: Prof. Peter </a:t>
            </a:r>
            <a:r>
              <a:rPr lang="it-IT" sz="2000" dirty="0" err="1">
                <a:latin typeface="Times New Roman"/>
                <a:cs typeface="Times New Roman"/>
              </a:rPr>
              <a:t>Quell</a:t>
            </a:r>
            <a:endParaRPr lang="en-GB" sz="2000" dirty="0" err="1">
              <a:latin typeface="Times New Roman"/>
              <a:cs typeface="Times New Roman"/>
            </a:endParaRPr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-299280" y="5942449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Nehang</a:t>
            </a:r>
            <a:r>
              <a:rPr lang="fi-FI" sz="11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Jitendra</a:t>
            </a:r>
            <a:r>
              <a:rPr lang="fi-FI" sz="11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sz="1100" err="1">
                <a:solidFill>
                  <a:srgbClr val="000000"/>
                </a:solidFill>
                <a:latin typeface="Times New Roman"/>
                <a:cs typeface="Times New Roman"/>
              </a:rPr>
              <a:t>Joshi</a:t>
            </a:r>
            <a:endParaRPr lang="en-US" sz="1100" err="1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4845" y="6542724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139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1359" y="3992437"/>
            <a:ext cx="84957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Group Members :</a:t>
            </a:r>
            <a:r>
              <a:rPr lang="en-US" dirty="0" err="1">
                <a:latin typeface="Times New Roman"/>
                <a:cs typeface="Times New Roman"/>
              </a:rPr>
              <a:t>Nehang</a:t>
            </a:r>
            <a:r>
              <a:rPr lang="en-US" dirty="0">
                <a:latin typeface="Times New Roman"/>
                <a:cs typeface="Times New Roman"/>
              </a:rPr>
              <a:t> Jitendra </a:t>
            </a:r>
            <a:r>
              <a:rPr lang="en-US" dirty="0" err="1">
                <a:latin typeface="Times New Roman"/>
                <a:cs typeface="Times New Roman"/>
              </a:rPr>
              <a:t>Joshi,Santo</a:t>
            </a:r>
            <a:r>
              <a:rPr lang="en-US" dirty="0">
                <a:latin typeface="Times New Roman"/>
                <a:cs typeface="Times New Roman"/>
              </a:rPr>
              <a:t> Mazumder,</a:t>
            </a:r>
            <a:r>
              <a:rPr lang="fi-FI" dirty="0">
                <a:latin typeface="Times New Roman"/>
                <a:cs typeface="Times New Roman"/>
              </a:rPr>
              <a:t>Md </a:t>
            </a:r>
            <a:r>
              <a:rPr lang="fi-FI" dirty="0" err="1">
                <a:latin typeface="Times New Roman"/>
                <a:cs typeface="Times New Roman"/>
              </a:rPr>
              <a:t>Razaul</a:t>
            </a:r>
            <a:r>
              <a:rPr lang="fi-FI" dirty="0">
                <a:latin typeface="Times New Roman"/>
                <a:cs typeface="Times New Roman"/>
              </a:rPr>
              <a:t> Karim Rahat </a:t>
            </a:r>
            <a:endParaRPr lang="en-US"/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</a:t>
            </a:r>
            <a:endParaRPr lang="fi-FI" dirty="0" err="1">
              <a:latin typeface="Aptos"/>
              <a:cs typeface="Times New Roman"/>
            </a:endParaRPr>
          </a:p>
          <a:p>
            <a:r>
              <a:rPr lang="fi-FI" dirty="0">
                <a:latin typeface="Times New Roman"/>
                <a:cs typeface="Times New Roman"/>
              </a:rPr>
              <a:t>                                        </a:t>
            </a:r>
            <a:r>
              <a:rPr lang="en-GB" dirty="0">
                <a:latin typeface="Times New Roman"/>
                <a:ea typeface="+mn-lt"/>
                <a:cs typeface="+mn-lt"/>
              </a:rPr>
              <a:t>Presented by</a:t>
            </a:r>
            <a:r>
              <a:rPr lang="fi-FI" dirty="0">
                <a:latin typeface="Times New Roman"/>
                <a:cs typeface="Times New Roman"/>
              </a:rPr>
              <a:t> -</a:t>
            </a:r>
            <a:r>
              <a:rPr lang="fi-FI" err="1">
                <a:latin typeface="Times New Roman"/>
                <a:cs typeface="Times New Roman"/>
              </a:rPr>
              <a:t>Nehang</a:t>
            </a:r>
            <a:r>
              <a:rPr lang="fi-FI" dirty="0">
                <a:latin typeface="Times New Roman"/>
                <a:cs typeface="Times New Roman"/>
              </a:rPr>
              <a:t> </a:t>
            </a:r>
            <a:r>
              <a:rPr lang="fi-FI" err="1">
                <a:latin typeface="Times New Roman"/>
                <a:cs typeface="Times New Roman"/>
              </a:rPr>
              <a:t>Jitendra</a:t>
            </a:r>
            <a:r>
              <a:rPr lang="fi-FI" dirty="0">
                <a:latin typeface="Times New Roman"/>
                <a:cs typeface="Times New Roman"/>
              </a:rPr>
              <a:t> </a:t>
            </a:r>
            <a:r>
              <a:rPr lang="fi-FI" err="1">
                <a:latin typeface="Times New Roman"/>
                <a:cs typeface="Times New Roman"/>
              </a:rPr>
              <a:t>Joshi</a:t>
            </a:r>
            <a:endParaRPr lang="fi-FI"/>
          </a:p>
          <a:p>
            <a:pPr marL="342900" indent="-342900">
              <a:buFont typeface="+mj-lt"/>
              <a:buAutoNum type="arabicPeriod"/>
            </a:pPr>
            <a:endParaRPr lang="fi-FI">
              <a:latin typeface="Times New Roman"/>
              <a:cs typeface="Times New Roman"/>
            </a:endParaRP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30319656-CF5E-28CD-1CFD-A3C3C62A9F2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</p:spTree>
    <p:extLst>
      <p:ext uri="{BB962C8B-B14F-4D97-AF65-F5344CB8AC3E}">
        <p14:creationId xmlns:p14="http://schemas.microsoft.com/office/powerpoint/2010/main" val="20509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2ECA-441D-E7F8-0B29-479FD7F1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0709-0FB6-9814-FEBC-EEE81BF6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5A12B-234B-E6E9-D98B-AC34E5D1664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9B1E-D272-49B0-18EF-01452A84D9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241D-825B-5B02-D942-542AC6C18D8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1F43C1D-8303-BB31-0911-BAC48A4270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8092" y="6127750"/>
            <a:ext cx="3778738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[6]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BFCCE-2912-48C3-D525-94AD8E429C72}"/>
              </a:ext>
            </a:extLst>
          </p:cNvPr>
          <p:cNvSpPr txBox="1"/>
          <p:nvPr/>
        </p:nvSpPr>
        <p:spPr>
          <a:xfrm>
            <a:off x="430823" y="138640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it-IT" sz="2000" b="1" dirty="0" err="1"/>
              <a:t>Noise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r>
              <a:rPr lang="it-IT" sz="2000" b="1" dirty="0"/>
              <a:t> and site </a:t>
            </a:r>
            <a:r>
              <a:rPr lang="it-IT" sz="2000" b="1" dirty="0" err="1"/>
              <a:t>specific</a:t>
            </a:r>
            <a:r>
              <a:rPr lang="it-IT" sz="2000" b="1" dirty="0"/>
              <a:t> </a:t>
            </a:r>
            <a:r>
              <a:rPr lang="it-IT" sz="2000" b="1" dirty="0" err="1"/>
              <a:t>analysis</a:t>
            </a:r>
            <a:endParaRPr lang="it-IT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AC9BF-129E-E7FB-CA8D-DFECCB583056}"/>
                  </a:ext>
                </a:extLst>
              </p:cNvPr>
              <p:cNvSpPr txBox="1"/>
              <p:nvPr/>
            </p:nvSpPr>
            <p:spPr>
              <a:xfrm>
                <a:off x="1393885" y="2004271"/>
                <a:ext cx="8925658" cy="1575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Max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identified</a:t>
                </a:r>
                <a:r>
                  <a:rPr lang="it-IT" dirty="0"/>
                  <a:t> for Syria after </a:t>
                </a:r>
                <a:r>
                  <a:rPr lang="it-IT" dirty="0" err="1"/>
                  <a:t>comparison</a:t>
                </a:r>
                <a:r>
                  <a:rPr lang="it-IT" dirty="0"/>
                  <a:t> of </a:t>
                </a:r>
                <a:r>
                  <a:rPr lang="it-IT" dirty="0" err="1"/>
                  <a:t>other</a:t>
                </a:r>
                <a:r>
                  <a:rPr lang="it-IT" dirty="0"/>
                  <a:t> countries: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GB" dirty="0"/>
                  <a:t> 		during the day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GB" dirty="0"/>
                  <a:t> 		during the night (will be regulated by the control system)</a:t>
                </a:r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AC9BF-129E-E7FB-CA8D-DFECCB583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85" y="2004271"/>
                <a:ext cx="8925658" cy="1575881"/>
              </a:xfrm>
              <a:prstGeom prst="rect">
                <a:avLst/>
              </a:prstGeom>
              <a:blipFill>
                <a:blip r:embed="rId2"/>
                <a:stretch>
                  <a:fillRect l="-615" t="-1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A76D9-E63E-777A-FEB8-C2EA443821A5}"/>
                  </a:ext>
                </a:extLst>
              </p:cNvPr>
              <p:cNvSpPr txBox="1"/>
              <p:nvPr/>
            </p:nvSpPr>
            <p:spPr>
              <a:xfrm>
                <a:off x="973015" y="3392199"/>
                <a:ext cx="10245969" cy="735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2000" dirty="0"/>
                  <a:t>Based on [6] </a:t>
                </a:r>
                <a:r>
                  <a:rPr lang="it-IT" sz="2000" dirty="0" err="1"/>
                  <a:t>we</a:t>
                </a:r>
                <a:r>
                  <a:rPr lang="it-IT" sz="2000" dirty="0"/>
                  <a:t> can test </a:t>
                </a:r>
                <a:r>
                  <a:rPr lang="it-IT" sz="2000" dirty="0" err="1"/>
                  <a:t>whether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dirty="0" smtClean="0">
                            <a:latin typeface="Cambria Math" panose="02040503050406030204" pitchFamily="18" charset="0"/>
                          </a:rPr>
                          <m:t>tip</m:t>
                        </m:r>
                      </m:sub>
                    </m:sSub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85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2000" dirty="0"/>
                  <a:t> </a:t>
                </a:r>
                <a:r>
                  <a:rPr lang="it-IT" sz="2000" dirty="0" err="1"/>
                  <a:t>would</a:t>
                </a:r>
                <a:r>
                  <a:rPr lang="it-IT" sz="2000" dirty="0"/>
                  <a:t> produce </a:t>
                </a:r>
                <a:r>
                  <a:rPr lang="it-IT" sz="2000" dirty="0" err="1"/>
                  <a:t>too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much</a:t>
                </a:r>
                <a:r>
                  <a:rPr lang="it-IT" sz="2000" dirty="0"/>
                  <a:t> </a:t>
                </a:r>
                <a:r>
                  <a:rPr lang="it-IT" sz="2000" dirty="0" err="1"/>
                  <a:t>noise</a:t>
                </a:r>
                <a:r>
                  <a:rPr lang="it-IT" sz="2000" dirty="0"/>
                  <a:t> in the area:</a:t>
                </a:r>
              </a:p>
              <a:p>
                <a:pPr algn="l"/>
                <a:endParaRPr lang="en-GB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A76D9-E63E-777A-FEB8-C2EA4438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5" y="3392199"/>
                <a:ext cx="10245969" cy="735201"/>
              </a:xfrm>
              <a:prstGeom prst="rect">
                <a:avLst/>
              </a:prstGeom>
              <a:blipFill>
                <a:blip r:embed="rId3"/>
                <a:stretch>
                  <a:fillRect l="-655" t="-2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F8CA8-5124-1772-36EB-CB55FF676EAD}"/>
                  </a:ext>
                </a:extLst>
              </p:cNvPr>
              <p:cNvSpPr txBox="1"/>
              <p:nvPr/>
            </p:nvSpPr>
            <p:spPr>
              <a:xfrm>
                <a:off x="973015" y="3982051"/>
                <a:ext cx="7428327" cy="9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b="0" dirty="0"/>
                  <a:t>(1)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50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𝑡𝑖𝑝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func>
                          <m:func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func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endParaRPr lang="en-GB" dirty="0"/>
              </a:p>
              <a:p>
                <a:pPr algn="l">
                  <a:lnSpc>
                    <a:spcPct val="200000"/>
                  </a:lnSpc>
                </a:pPr>
                <a:r>
                  <a:rPr lang="en-GB" dirty="0"/>
                  <a:t>(2)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𝑝𝑟𝑜𝑝𝑎𝑔𝑎𝑡𝑖𝑜𝑛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AF8CA8-5124-1772-36EB-CB55FF67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15" y="3982051"/>
                <a:ext cx="7428327" cy="944426"/>
              </a:xfrm>
              <a:prstGeom prst="rect">
                <a:avLst/>
              </a:prstGeom>
              <a:blipFill>
                <a:blip r:embed="rId4"/>
                <a:stretch>
                  <a:fillRect l="-739" b="-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2AF1273-BE9A-0253-2608-34D8B579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384" y="3986947"/>
            <a:ext cx="2972215" cy="1962424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42F3BA9-3767-D20D-4C2C-190A31A782F0}"/>
              </a:ext>
            </a:extLst>
          </p:cNvPr>
          <p:cNvSpPr txBox="1">
            <a:spLocks/>
          </p:cNvSpPr>
          <p:nvPr/>
        </p:nvSpPr>
        <p:spPr>
          <a:xfrm>
            <a:off x="7747976" y="5907729"/>
            <a:ext cx="3778738" cy="309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400" dirty="0"/>
              <a:t>[6] </a:t>
            </a:r>
            <a:r>
              <a:rPr lang="it-IT" sz="1400" dirty="0" err="1"/>
              <a:t>Undertanding</a:t>
            </a:r>
            <a:r>
              <a:rPr lang="it-IT" sz="1400" dirty="0"/>
              <a:t> Wind Power Technology, A. </a:t>
            </a:r>
            <a:r>
              <a:rPr lang="it-IT" sz="1400" dirty="0" err="1"/>
              <a:t>Schaffarczyk</a:t>
            </a:r>
            <a:r>
              <a:rPr lang="it-IT" sz="1400" dirty="0"/>
              <a:t>, 2014 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523C9-089E-4CE1-B132-600008783678}"/>
                  </a:ext>
                </a:extLst>
              </p:cNvPr>
              <p:cNvSpPr txBox="1"/>
              <p:nvPr/>
            </p:nvSpPr>
            <p:spPr>
              <a:xfrm>
                <a:off x="3725034" y="5135263"/>
                <a:ext cx="274376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GB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A523C9-089E-4CE1-B132-600008783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034" y="5135263"/>
                <a:ext cx="2743764" cy="563680"/>
              </a:xfrm>
              <a:prstGeom prst="rect">
                <a:avLst/>
              </a:prstGeom>
              <a:blipFill>
                <a:blip r:embed="rId6"/>
                <a:stretch>
                  <a:fillRect l="-5111" b="-53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6F6E27A-30EC-696C-A4EF-D637749913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65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Nehang</a:t>
            </a:r>
            <a:r>
              <a:rPr lang="fi-FI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Jitendra</a:t>
            </a:r>
            <a:r>
              <a:rPr lang="fi-FI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fi-FI" err="1">
                <a:solidFill>
                  <a:srgbClr val="000000"/>
                </a:solidFill>
                <a:latin typeface="Times New Roman"/>
                <a:cs typeface="Times New Roman"/>
              </a:rPr>
              <a:t>Joshi</a:t>
            </a:r>
            <a:endParaRPr lang="en-US" err="1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140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184418" cy="712728"/>
          </a:xfrm>
        </p:spPr>
        <p:txBody>
          <a:bodyPr>
            <a:normAutofit/>
          </a:bodyPr>
          <a:lstStyle/>
          <a:p>
            <a:pPr algn="ctr"/>
            <a:r>
              <a:rPr lang="de-DE" sz="2400">
                <a:latin typeface="Times New Roman"/>
                <a:cs typeface="Times New Roman"/>
              </a:rPr>
              <a:t>Agenda </a:t>
            </a:r>
            <a:r>
              <a:rPr lang="de-DE" sz="2400" err="1">
                <a:latin typeface="Times New Roman"/>
                <a:cs typeface="Times New Roman"/>
              </a:rPr>
              <a:t>for</a:t>
            </a:r>
            <a:r>
              <a:rPr lang="de-DE" sz="2400">
                <a:latin typeface="Times New Roman"/>
                <a:cs typeface="Times New Roman"/>
              </a:rPr>
              <a:t> 4th </a:t>
            </a:r>
            <a:r>
              <a:rPr lang="de-DE" sz="2400" err="1">
                <a:latin typeface="Times New Roman"/>
                <a:cs typeface="Times New Roman"/>
              </a:rPr>
              <a:t>week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7249" y="1176770"/>
            <a:ext cx="4908022" cy="36830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Team design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Basic overview about steps for design and calculation for the Gearbox 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Svendborg brake as a choice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  Overview for Coupling</a:t>
            </a:r>
          </a:p>
          <a:p>
            <a:pPr marL="229870" indent="-22987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>
              <a:latin typeface="Times New Roman"/>
              <a:cs typeface="Times New Roman"/>
            </a:endParaRPr>
          </a:p>
          <a:p>
            <a:endParaRPr lang="en-US" sz="2000">
              <a:latin typeface="Aptos"/>
              <a:cs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14A66-C8A3-433C-4BDE-0FDB58542802}"/>
              </a:ext>
            </a:extLst>
          </p:cNvPr>
          <p:cNvGraphicFramePr>
            <a:graphicFrameLocks noGrp="1"/>
          </p:cNvGraphicFramePr>
          <p:nvPr/>
        </p:nvGraphicFramePr>
        <p:xfrm>
          <a:off x="7389962" y="3939396"/>
          <a:ext cx="46723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197">
                  <a:extLst>
                    <a:ext uri="{9D8B030D-6E8A-4147-A177-3AD203B41FA5}">
                      <a16:colId xmlns:a16="http://schemas.microsoft.com/office/drawing/2014/main" val="1404715691"/>
                    </a:ext>
                  </a:extLst>
                </a:gridCol>
                <a:gridCol w="2336197">
                  <a:extLst>
                    <a:ext uri="{9D8B030D-6E8A-4147-A177-3AD203B41FA5}">
                      <a16:colId xmlns:a16="http://schemas.microsoft.com/office/drawing/2014/main" val="2155952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Chapter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Responsible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1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All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0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Project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All team members 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309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Gearbox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</a:t>
                      </a:r>
                      <a:r>
                        <a:rPr lang="en-US">
                          <a:latin typeface="Times New Roman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78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Rotor brake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Nehang+Rahat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Coupling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Nehang+Santo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6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1D7E53-F520-B6AC-9984-CB95E707D7E4}"/>
              </a:ext>
            </a:extLst>
          </p:cNvPr>
          <p:cNvGraphicFramePr>
            <a:graphicFrameLocks noGrp="1"/>
          </p:cNvGraphicFramePr>
          <p:nvPr/>
        </p:nvGraphicFramePr>
        <p:xfrm>
          <a:off x="8338867" y="1380226"/>
          <a:ext cx="3543209" cy="2293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209">
                  <a:extLst>
                    <a:ext uri="{9D8B030D-6E8A-4147-A177-3AD203B41FA5}">
                      <a16:colId xmlns:a16="http://schemas.microsoft.com/office/drawing/2014/main" val="112203171"/>
                    </a:ext>
                  </a:extLst>
                </a:gridCol>
              </a:tblGrid>
              <a:tr h="764387">
                <a:tc>
                  <a:txBody>
                    <a:bodyPr/>
                    <a:lstStyle/>
                    <a:p>
                      <a:r>
                        <a:rPr lang="en-US" b="1" u="sng">
                          <a:solidFill>
                            <a:schemeClr val="tx1"/>
                          </a:solidFill>
                          <a:latin typeface="Times New Roman"/>
                        </a:rPr>
                        <a:t>Coordinate with internal group--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569177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Rotor </a:t>
                      </a:r>
                      <a:r>
                        <a:rPr lang="en-US" b="1" err="1">
                          <a:latin typeface="Times New Roman"/>
                        </a:rPr>
                        <a:t>hub,Bearing,Machine</a:t>
                      </a:r>
                      <a:r>
                        <a:rPr lang="en-US" b="1">
                          <a:latin typeface="Times New Roman"/>
                        </a:rPr>
                        <a:t> bed  (Mechanical Input)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2093"/>
                  </a:ext>
                </a:extLst>
              </a:tr>
              <a:tr h="764387">
                <a:tc>
                  <a:txBody>
                    <a:bodyPr/>
                    <a:lstStyle/>
                    <a:p>
                      <a:r>
                        <a:rPr lang="en-US" b="1">
                          <a:latin typeface="Times New Roman"/>
                        </a:rPr>
                        <a:t>Electrical Drivetrain Team (Mechanical Output)</a:t>
                      </a:r>
                    </a:p>
                  </a:txBody>
                  <a:tcPr>
                    <a:solidFill>
                      <a:srgbClr val="A1D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17097"/>
                  </a:ext>
                </a:extLst>
              </a:tr>
            </a:tbl>
          </a:graphicData>
        </a:graphic>
      </p:graphicFrame>
      <p:sp>
        <p:nvSpPr>
          <p:cNvPr id="8" name="Rechteck 17">
            <a:extLst>
              <a:ext uri="{FF2B5EF4-FFF2-40B4-BE49-F238E27FC236}">
                <a16:creationId xmlns:a16="http://schemas.microsoft.com/office/drawing/2014/main" id="{63B77199-F2F5-F9F9-06EC-BD0AB57A03FC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023AAA1-8831-C3DD-47D8-1F8FC9C754DC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947257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B298-2227-C934-41C1-5F11AA1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0EC2E18-1B20-D0F3-723E-B5B4175CF41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4322735-02B7-7E2B-72A2-A32DD6D30A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DEAEFAC5-C70D-D3AA-2E24-E385A7B1902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BB6A10-2B01-A654-2C92-00A665DA2BF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4473B2-1CF6-31B7-EFE3-3E86AFD3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141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42635-10E6-AA78-A80A-017ACFB03E0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20818F3-2E31-BD59-DCB5-5E70D634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4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>
                <a:latin typeface="Times New Roman"/>
                <a:cs typeface="Times New Roman"/>
              </a:rPr>
              <a:t>Steps for Gearbox Concept Design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B9A5-EB0B-46BF-AE8E-F29221CCD0C9}"/>
              </a:ext>
            </a:extLst>
          </p:cNvPr>
          <p:cNvSpPr>
            <a:spLocks noGrp="1"/>
          </p:cNvSpPr>
          <p:nvPr/>
        </p:nvSpPr>
        <p:spPr>
          <a:xfrm>
            <a:off x="478766" y="1244453"/>
            <a:ext cx="10515600" cy="49111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Define gear ratio according to required input &amp; output speed.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Define gearbox input torque according to WTGs power and gearbox input speed.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Design a gear stage including number of stages, gear split ratio and gear macro design.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Selection of bearing according to chosen gear stages.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>
                <a:latin typeface="Times New Roman"/>
                <a:cs typeface="Times New Roman"/>
              </a:rPr>
              <a:t>Design of housing.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sz="2000">
                <a:latin typeface="Times New Roman"/>
                <a:cs typeface="Times New Roman"/>
              </a:rPr>
              <a:t>Efficiency check and design of lubrication/ cooling system.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GB" sz="2000">
                <a:latin typeface="Times New Roman"/>
                <a:cs typeface="Times New Roman"/>
              </a:rPr>
              <a:t>Finalise gearbox concept design.</a:t>
            </a:r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6283D84C-5BBC-D3E3-28A8-FD6CA0FD495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64E3051-FB31-BD60-0BE3-C1B08A95D507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11417090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4E797-42FE-9011-0A58-5BBCE1D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14E8BC7-D499-8C73-212A-C134F0225DE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B06AC1-FAD5-3AF5-5A90-1D0A70B3781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34B754E-DE9C-FE93-C572-22057A12595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FDEEEAD-42EF-F6D8-0DE7-59A3DA739AB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1D83E9-8A01-AE4A-9CBE-39428B62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142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ADA99-C784-7C95-08DE-C91899BB756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2690469-E2F5-191E-1A5B-0D4B184B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0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Gearbox Design &amp; Dimensioning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A87EC-0A93-0A50-B718-23E558BCF76D}"/>
              </a:ext>
            </a:extLst>
          </p:cNvPr>
          <p:cNvSpPr txBox="1"/>
          <p:nvPr/>
        </p:nvSpPr>
        <p:spPr>
          <a:xfrm>
            <a:off x="589472" y="1329906"/>
            <a:ext cx="60960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Number of Transmission Stages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Shaft Arrangement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Gear Type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Module &amp; Number of teeth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Face width</a:t>
            </a:r>
            <a:r>
              <a:rPr lang="en-US" sz="2000" dirty="0">
                <a:latin typeface="Times New Roman"/>
                <a:cs typeface="Arial"/>
              </a:rPr>
              <a:t>​</a:t>
            </a: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AutoNum type="arabicPeriod"/>
            </a:pPr>
            <a:endParaRPr lang="en-US" sz="2000" dirty="0">
              <a:latin typeface="Times New Roman"/>
              <a:ea typeface="Calibri"/>
              <a:cs typeface="Arial"/>
            </a:endParaRPr>
          </a:p>
          <a:p>
            <a:pPr marL="514350" indent="-514350">
              <a:buFont typeface=""/>
              <a:buAutoNum type="arabicPeriod"/>
            </a:pPr>
            <a:r>
              <a:rPr lang="en-GB" sz="2000" dirty="0">
                <a:latin typeface="Times New Roman"/>
                <a:cs typeface="Arial"/>
              </a:rPr>
              <a:t>Material Selection</a:t>
            </a:r>
            <a:endParaRPr lang="en-GB" sz="2000" dirty="0">
              <a:latin typeface="Times New Roman"/>
              <a:ea typeface="Calibri"/>
              <a:cs typeface="Arial"/>
            </a:endParaRP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816D80B5-7CF1-911C-E769-FA4406428614}"/>
              </a:ext>
            </a:extLst>
          </p:cNvPr>
          <p:cNvSpPr/>
          <p:nvPr/>
        </p:nvSpPr>
        <p:spPr>
          <a:xfrm>
            <a:off x="8195974" y="6575564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FCBD836F-13E4-6172-182F-BD2A0AD221B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7107777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6E29F-FDFC-D99C-49B5-28585AAE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736C1A3-F951-C6F8-398C-53F611C2C74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C20720D1-89F5-AB43-8143-CCBB9873D7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BFAE31B-E153-969E-AAC2-16F8A157871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5293FB-EC39-3100-F6C5-62F32A16A33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800" b="0" i="0" u="none" strike="noStrike" baseline="0">
                <a:solidFill>
                  <a:srgbClr val="000000"/>
                </a:solidFill>
                <a:latin typeface="Times New Roman"/>
              </a:rPr>
              <a:t>Nehang Jitendra Joshi</a:t>
            </a:r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580189-2833-5B9B-BCF9-82E4AF4E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143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9C0DCB-FF90-4E21-808F-7547AB2998F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6EDCAFE1-718A-3D80-D05F-DD9CD1E9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8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Gearbox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FBC11D-0767-4254-8034-8CEE4EADA176}"/>
              </a:ext>
            </a:extLst>
          </p:cNvPr>
          <p:cNvSpPr>
            <a:spLocks noGrp="1"/>
          </p:cNvSpPr>
          <p:nvPr/>
        </p:nvSpPr>
        <p:spPr>
          <a:xfrm>
            <a:off x="334992" y="1249298"/>
            <a:ext cx="5900468" cy="44232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imes New Roman"/>
                <a:cs typeface="Times New Roman"/>
              </a:rPr>
              <a:t>Dimensioning of the gearbox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IEC-61400-4</a:t>
            </a:r>
          </a:p>
          <a:p>
            <a:r>
              <a:rPr lang="en-US" sz="2400">
                <a:latin typeface="Times New Roman"/>
                <a:cs typeface="Times New Roman"/>
              </a:rPr>
              <a:t> Dimensioning of the gearbox components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281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76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ISO 6336-1</a:t>
            </a:r>
          </a:p>
          <a:p>
            <a:r>
              <a:rPr lang="en-US" sz="2400">
                <a:latin typeface="Times New Roman"/>
                <a:cs typeface="Times New Roman"/>
              </a:rPr>
              <a:t>Strength analysis</a:t>
            </a:r>
          </a:p>
          <a:p>
            <a:r>
              <a:rPr lang="en-US" sz="2400">
                <a:latin typeface="Times New Roman"/>
                <a:cs typeface="Times New Roman"/>
              </a:rPr>
              <a:t>Modal analysis</a:t>
            </a:r>
          </a:p>
          <a:p>
            <a:r>
              <a:rPr lang="en-US" sz="2400">
                <a:latin typeface="Times New Roman"/>
                <a:cs typeface="Times New Roman"/>
              </a:rPr>
              <a:t>Simulation</a:t>
            </a:r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3DF9F-0A2E-DDB6-A3F1-8154B1FFB26C}"/>
              </a:ext>
            </a:extLst>
          </p:cNvPr>
          <p:cNvSpPr txBox="1"/>
          <p:nvPr/>
        </p:nvSpPr>
        <p:spPr>
          <a:xfrm>
            <a:off x="7274943" y="740435"/>
            <a:ext cx="3551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</a:rPr>
              <a:t>Gearbox Calculations</a:t>
            </a:r>
            <a:r>
              <a:rPr lang="en-US" sz="2400">
                <a:latin typeface="Times New Roman"/>
                <a:cs typeface="Times New Roman"/>
              </a:rPr>
              <a:t>​</a:t>
            </a:r>
            <a:endParaRPr lang="en-US" sz="2000"/>
          </a:p>
        </p:txBody>
      </p:sp>
      <p:sp>
        <p:nvSpPr>
          <p:cNvPr id="7" name="Google Shape;129;p5">
            <a:extLst>
              <a:ext uri="{FF2B5EF4-FFF2-40B4-BE49-F238E27FC236}">
                <a16:creationId xmlns:a16="http://schemas.microsoft.com/office/drawing/2014/main" id="{EF339846-1E85-2998-1CA1-F59098051A82}"/>
              </a:ext>
            </a:extLst>
          </p:cNvPr>
          <p:cNvSpPr txBox="1">
            <a:spLocks noGrp="1"/>
          </p:cNvSpPr>
          <p:nvPr/>
        </p:nvSpPr>
        <p:spPr>
          <a:xfrm>
            <a:off x="7274944" y="1103331"/>
            <a:ext cx="4649638" cy="530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Based on IEC 61400-4 standards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Stages module </a:t>
            </a:r>
            <a:r>
              <a:rPr lang="en-US" sz="2400" i="1">
                <a:latin typeface="Times New Roman"/>
              </a:rPr>
              <a:t>m</a:t>
            </a:r>
            <a:r>
              <a:rPr lang="en-US" sz="2400">
                <a:latin typeface="Times New Roman"/>
              </a:rPr>
              <a:t> selection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Good storage housing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1</a:t>
            </a:r>
            <a:r>
              <a:rPr lang="en-US" sz="2400" baseline="30000">
                <a:latin typeface="Times New Roman"/>
              </a:rPr>
              <a:t>st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 </a:t>
            </a:r>
            <a:r>
              <a:rPr lang="en-US" sz="2400">
                <a:latin typeface="Times New Roman"/>
              </a:rPr>
              <a:t> 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2</a:t>
            </a:r>
            <a:r>
              <a:rPr lang="en-US" sz="2400" baseline="30000">
                <a:latin typeface="Times New Roman"/>
              </a:rPr>
              <a:t>nd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 </a:t>
            </a:r>
            <a:r>
              <a:rPr lang="en-US" sz="2400">
                <a:latin typeface="Times New Roman"/>
              </a:rPr>
              <a:t>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3</a:t>
            </a:r>
            <a:r>
              <a:rPr lang="en-US" sz="2400" baseline="30000">
                <a:latin typeface="Times New Roman"/>
              </a:rPr>
              <a:t>rd</a:t>
            </a:r>
            <a:r>
              <a:rPr lang="en-US" sz="2400">
                <a:latin typeface="Times New Roman"/>
              </a:rPr>
              <a:t> stage: </a:t>
            </a:r>
            <a:r>
              <a:rPr lang="en-US" sz="2400" i="1">
                <a:latin typeface="Times New Roman"/>
              </a:rPr>
              <a:t>m</a:t>
            </a:r>
            <a:r>
              <a:rPr lang="en-US" sz="2400">
                <a:latin typeface="Times New Roman"/>
              </a:rPr>
              <a:t> = ?</a:t>
            </a:r>
            <a:endParaRPr sz="2400">
              <a:latin typeface="Times New Roman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</a:rPr>
              <a:t>Higher torques require higher module</a:t>
            </a:r>
            <a:endParaRPr sz="2000">
              <a:latin typeface="Times New Roman"/>
            </a:endParaRP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03E4603B-BAA1-C941-AD2D-CA56D935803B}"/>
              </a:ext>
            </a:extLst>
          </p:cNvPr>
          <p:cNvSpPr/>
          <p:nvPr/>
        </p:nvSpPr>
        <p:spPr>
          <a:xfrm>
            <a:off x="8224729" y="6532432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C60BBEC-BE5C-BBF0-37FB-DB373BB97A49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8374452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E01A-DF06-CFD9-0673-644017443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2DA726A-5AC5-FF4A-B951-1056762A9845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A2579D56-EC7D-EBEC-09B7-DF86F9A123C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1153AD-69D4-E120-FBAD-DD9E18AEDFB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D22F23F-7A1F-3C05-D0E1-E617769844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72E76B-7898-3C11-5AD4-EB56034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144</a:t>
            </a:fld>
            <a:endParaRPr lang="en-GB" sz="1400" b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2A0717-2DB4-2447-336C-AA811B4069AC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198DC669-15C4-8AA5-6B1E-0DF6FB25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/>
          <a:lstStyle/>
          <a:p>
            <a:pPr algn="ctr"/>
            <a:br>
              <a:rPr lang="en-US" sz="2900">
                <a:latin typeface="Times New Roman"/>
                <a:cs typeface="Times New Roman"/>
              </a:rPr>
            </a:br>
            <a:r>
              <a:rPr lang="en-US" sz="2900">
                <a:latin typeface="Times New Roman"/>
                <a:cs typeface="Times New Roman"/>
              </a:rPr>
              <a:t>Gearbox system</a:t>
            </a:r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E2A39B8-2446-4BC9-8D40-96A8C50D3F42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C70B395-47EE-497D-B84A-E6B724AC54EE}"/>
              </a:ext>
            </a:extLst>
          </p:cNvPr>
          <p:cNvSpPr>
            <a:spLocks noGrp="1"/>
          </p:cNvSpPr>
          <p:nvPr/>
        </p:nvSpPr>
        <p:spPr>
          <a:xfrm>
            <a:off x="908955" y="1317298"/>
            <a:ext cx="9351034" cy="44663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60000"/>
              <a:buNone/>
            </a:pPr>
            <a:r>
              <a:rPr lang="en-GB" sz="7200">
                <a:latin typeface="Times New Roman"/>
                <a:cs typeface="Times New Roman"/>
              </a:rPr>
              <a:t>Suppliers in the market: 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Winergy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8MW, eff. Of 96.5%,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Eickhoff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4.8MW, 5 planet in one stage,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Wikof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10MW, Flexible pin tech, 7 planets in one stage, 2 stages low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NGC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8MW, 2 stages high ratio gearbox)</a:t>
            </a:r>
          </a:p>
          <a:p>
            <a:pPr>
              <a:buSzPct val="60000"/>
            </a:pPr>
            <a:endParaRPr lang="de-DE" sz="7200">
              <a:latin typeface="Times New Roman"/>
              <a:cs typeface="Times New Roman"/>
            </a:endParaRP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Moventas</a:t>
            </a:r>
          </a:p>
          <a:p>
            <a:pPr>
              <a:buSzPct val="60000"/>
            </a:pPr>
            <a:r>
              <a:rPr lang="de-DE" sz="7200">
                <a:latin typeface="Times New Roman"/>
                <a:cs typeface="Times New Roman"/>
              </a:rPr>
              <a:t>(Up to 5MW, 2 stages low ratio gearbox)</a:t>
            </a:r>
          </a:p>
          <a:p>
            <a:pPr marL="0" indent="0">
              <a:buSzPct val="60000"/>
              <a:buNone/>
            </a:pPr>
            <a:r>
              <a:rPr lang="de-DE" sz="2400"/>
              <a:t>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GB"/>
              <a:t>   </a:t>
            </a:r>
          </a:p>
          <a:p>
            <a:pPr marL="0" indent="0">
              <a:buNone/>
            </a:pPr>
            <a:r>
              <a:rPr lang="en-GB"/>
              <a:t>                                                                                           </a:t>
            </a: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EB78335E-1588-725D-63EC-AA2BAF4CB1E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EAC0E086-874B-243F-6C1A-6EA594E0B6FB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6092038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1261A-58A2-F1BF-223A-0A74A9E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EF8B70C-6961-53CD-CA60-AAD55D77E3EE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90677126-9BFB-7396-A79B-DBF846569D2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8F7DF42-DDBD-376D-86D8-FC657F47A84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1C47D-E31C-84E4-94BC-6B5A8860269C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D5C1F2-B259-27AF-94C8-F029DDF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145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A57E2-9D1C-F0B4-6417-BB49662B1ED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01A4F4FF-9E49-9042-ADAA-4BF8C1E0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A918A-82D4-2966-0328-7C94A06AB279}"/>
              </a:ext>
            </a:extLst>
          </p:cNvPr>
          <p:cNvSpPr txBox="1"/>
          <p:nvPr/>
        </p:nvSpPr>
        <p:spPr>
          <a:xfrm>
            <a:off x="681474" y="1321563"/>
            <a:ext cx="10658902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Main Objective:</a:t>
            </a:r>
          </a:p>
          <a:p>
            <a:pPr marL="342900" indent="-342900">
              <a:buFont typeface="Wingdings"/>
              <a:buChar char="v"/>
            </a:pPr>
            <a:r>
              <a:rPr lang="en-US" sz="2000">
                <a:latin typeface="Times New Roman"/>
                <a:cs typeface="Times New Roman"/>
              </a:rPr>
              <a:t>Overview of brake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>
                <a:latin typeface="Times New Roman"/>
                <a:cs typeface="Times New Roman"/>
              </a:rPr>
              <a:t>Installation of brake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C872DA2-749D-F649-F8F8-529FF980AD16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8D9A1B1E-0AF8-9CAE-D22D-15CACC8D44DF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264058F2-663A-AFBD-8FE7-AE8BB904405D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31637629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6735-E2BA-D1C5-425D-A0BCFE5F5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43FA5C-A590-1364-D177-4778B3137F1B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365E1DA-2028-6DF9-EEC1-5CB32D8E65C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33AF0AD-E6D4-A9E1-7371-05D9C043D750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46F3B8-5167-A19E-1D40-BA41A5BEE15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68556C8-4420-E0B9-D264-019D7A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146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AFEC0F-A582-1B0A-A4F3-3E545D0EE42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2C9C868C-D626-7BBB-433A-8AB83BE4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03A15E0-FDD3-5E7C-FFA2-7FE848EA2456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0BB4A87-7CBD-EFC8-8EDC-79AF5E899567}"/>
              </a:ext>
            </a:extLst>
          </p:cNvPr>
          <p:cNvSpPr>
            <a:spLocks noGrp="1"/>
          </p:cNvSpPr>
          <p:nvPr/>
        </p:nvSpPr>
        <p:spPr>
          <a:xfrm>
            <a:off x="838200" y="16949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>
              <a:latin typeface="Times New Roman"/>
              <a:cs typeface="Times New Roman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631B53-5CB5-AE13-8BFA-F4A30E467FBB}"/>
              </a:ext>
            </a:extLst>
          </p:cNvPr>
          <p:cNvSpPr>
            <a:spLocks noGrp="1"/>
          </p:cNvSpPr>
          <p:nvPr/>
        </p:nvSpPr>
        <p:spPr>
          <a:xfrm>
            <a:off x="838200" y="1709372"/>
            <a:ext cx="4060167" cy="4336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latin typeface="Times New Roman"/>
                <a:cs typeface="Times New Roman"/>
              </a:rPr>
              <a:t>Energ</a:t>
            </a:r>
            <a:r>
              <a:rPr lang="de-DE" sz="2400">
                <a:latin typeface="Times New Roman"/>
                <a:cs typeface="Times New Roman"/>
              </a:rPr>
              <a:t>y supply methods:</a:t>
            </a:r>
            <a:endParaRPr lang="en-GB" sz="2400">
              <a:latin typeface="Times New Roman"/>
              <a:cs typeface="Times New Roman"/>
            </a:endParaRPr>
          </a:p>
          <a:p>
            <a:pPr lvl="1"/>
            <a:r>
              <a:rPr lang="en-GB" sz="2000">
                <a:latin typeface="Times New Roman"/>
                <a:cs typeface="Times New Roman"/>
              </a:rPr>
              <a:t>Hydraulic</a:t>
            </a:r>
          </a:p>
          <a:p>
            <a:pPr lvl="1"/>
            <a:r>
              <a:rPr lang="en-GB" sz="2000">
                <a:latin typeface="Times New Roman"/>
                <a:cs typeface="Times New Roman"/>
              </a:rPr>
              <a:t>Electro-mechanic </a:t>
            </a:r>
          </a:p>
          <a:p>
            <a:pPr marL="342900" indent="-342900"/>
            <a:r>
              <a:rPr lang="en-US" sz="2400">
                <a:latin typeface="Times New Roman"/>
                <a:cs typeface="Times New Roman"/>
              </a:rPr>
              <a:t>Suppliers of locks:</a:t>
            </a:r>
          </a:p>
          <a:p>
            <a:pPr marL="800100" lvl="1" indent="-342900"/>
            <a:r>
              <a:rPr lang="en-GB" sz="2000">
                <a:latin typeface="Times New Roman"/>
                <a:cs typeface="Times New Roman"/>
              </a:rPr>
              <a:t>Hilma </a:t>
            </a:r>
            <a:r>
              <a:rPr lang="en-GB" sz="2000" err="1">
                <a:latin typeface="Times New Roman"/>
                <a:cs typeface="Times New Roman"/>
              </a:rPr>
              <a:t>Römheld</a:t>
            </a:r>
            <a:r>
              <a:rPr lang="en-GB" sz="2000">
                <a:latin typeface="Times New Roman"/>
                <a:cs typeface="Times New Roman"/>
              </a:rPr>
              <a:t> </a:t>
            </a:r>
            <a:endParaRPr lang="en-US" sz="2000">
              <a:latin typeface="Times New Roman"/>
              <a:cs typeface="Times New Roman"/>
            </a:endParaRPr>
          </a:p>
          <a:p>
            <a:pPr lvl="1"/>
            <a:r>
              <a:rPr lang="sv-SE" sz="2000">
                <a:latin typeface="Times New Roman"/>
                <a:cs typeface="Times New Roman"/>
              </a:rPr>
              <a:t>  Svendborg Brakes</a:t>
            </a:r>
          </a:p>
          <a:p>
            <a:r>
              <a:rPr lang="sv-SE" sz="2400">
                <a:latin typeface="Times New Roman"/>
                <a:cs typeface="Times New Roman"/>
              </a:rPr>
              <a:t> Suppliers of brakes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 Svendborg Brakes</a:t>
            </a:r>
          </a:p>
          <a:p>
            <a:pPr lvl="1"/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8" name="Picture 7" descr="A large blue machine with orange lights&#10;&#10;AI-generated content may be incorrect.">
            <a:extLst>
              <a:ext uri="{FF2B5EF4-FFF2-40B4-BE49-F238E27FC236}">
                <a16:creationId xmlns:a16="http://schemas.microsoft.com/office/drawing/2014/main" id="{B97AE6DF-64B3-059E-26C7-F8F957F5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91" y="1248763"/>
            <a:ext cx="2938552" cy="2189491"/>
          </a:xfrm>
          <a:prstGeom prst="rect">
            <a:avLst/>
          </a:prstGeom>
        </p:spPr>
      </p:pic>
      <p:pic>
        <p:nvPicPr>
          <p:cNvPr id="13" name="Picture 12" descr="An orange and silver machine&#10;&#10;AI-generated content may be incorrect.">
            <a:extLst>
              <a:ext uri="{FF2B5EF4-FFF2-40B4-BE49-F238E27FC236}">
                <a16:creationId xmlns:a16="http://schemas.microsoft.com/office/drawing/2014/main" id="{85BD0865-1063-D85E-E593-095FC6A9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99" y="1135003"/>
            <a:ext cx="2065307" cy="2747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7DBBB2-2D0F-4DF0-CF5F-E65E8A1E1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4445842"/>
            <a:ext cx="2090799" cy="1330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A8B01-334C-2A6D-4D51-4ED7119C1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88" y="3554982"/>
            <a:ext cx="2019300" cy="438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3C418-2359-7ABE-B11B-36BCEE7A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897" y="4000680"/>
            <a:ext cx="2019300" cy="438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0DC5BC-7B0F-B2E9-DE23-37FAA77A9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692" y="5783742"/>
            <a:ext cx="1647825" cy="523875"/>
          </a:xfrm>
          <a:prstGeom prst="rect">
            <a:avLst/>
          </a:prstGeom>
        </p:spPr>
      </p:pic>
      <p:sp>
        <p:nvSpPr>
          <p:cNvPr id="14" name="Rechteck 17">
            <a:extLst>
              <a:ext uri="{FF2B5EF4-FFF2-40B4-BE49-F238E27FC236}">
                <a16:creationId xmlns:a16="http://schemas.microsoft.com/office/drawing/2014/main" id="{73D00464-5156-6BFF-2897-AA756D523528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9D404098-F405-5B4F-DEA6-85C5244DAC11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1321312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86D48-711F-9C13-B019-747F7E1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A6F30E7-D444-8B4E-88F1-A71B7DDB0EEF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02FE1A7-5901-B1F2-BDED-DDD151CC3C3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5128EF5-4D78-D3AF-FF92-A5F44780EAC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8E1F157-55CA-4DE9-6726-9FFEB3700F7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86896B-F884-BF67-B104-6BA38BBD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147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0D1E50-67BF-7934-E2C8-8EA5195F28A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41BBFCE-04DA-C7A9-56AF-7A761832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E015B04-FA8C-74FE-464C-018B6BBD655B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4" name="Google Shape;141;p7">
            <a:extLst>
              <a:ext uri="{FF2B5EF4-FFF2-40B4-BE49-F238E27FC236}">
                <a16:creationId xmlns:a16="http://schemas.microsoft.com/office/drawing/2014/main" id="{C548DC75-DACA-5EC6-D677-9EA2B0447CAC}"/>
              </a:ext>
            </a:extLst>
          </p:cNvPr>
          <p:cNvSpPr txBox="1">
            <a:spLocks/>
          </p:cNvSpPr>
          <p:nvPr/>
        </p:nvSpPr>
        <p:spPr>
          <a:xfrm>
            <a:off x="3282351" y="971856"/>
            <a:ext cx="5598544" cy="75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GB" sz="2200" b="1">
                <a:latin typeface="Times New Roman"/>
                <a:cs typeface="Times New Roman"/>
              </a:rPr>
              <a:t>Main brake installation</a:t>
            </a:r>
            <a:endParaRPr lang="en-GB" sz="2200">
              <a:latin typeface="Times New Roman"/>
              <a:cs typeface="Times New Roman"/>
            </a:endParaRPr>
          </a:p>
        </p:txBody>
      </p:sp>
      <p:pic>
        <p:nvPicPr>
          <p:cNvPr id="8" name="Google Shape;144;p7" descr="A drawing of a machine&#10;&#10;AI-generated content may be incorrect.">
            <a:extLst>
              <a:ext uri="{FF2B5EF4-FFF2-40B4-BE49-F238E27FC236}">
                <a16:creationId xmlns:a16="http://schemas.microsoft.com/office/drawing/2014/main" id="{4E66C2E2-1FE0-755C-91E0-6C78CC17A0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4388" y="1497419"/>
            <a:ext cx="3492997" cy="242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2;p7">
            <a:extLst>
              <a:ext uri="{FF2B5EF4-FFF2-40B4-BE49-F238E27FC236}">
                <a16:creationId xmlns:a16="http://schemas.microsoft.com/office/drawing/2014/main" id="{994BF693-A0FD-7CCF-E07B-7D867B09C77D}"/>
              </a:ext>
            </a:extLst>
          </p:cNvPr>
          <p:cNvSpPr txBox="1">
            <a:spLocks/>
          </p:cNvSpPr>
          <p:nvPr/>
        </p:nvSpPr>
        <p:spPr>
          <a:xfrm>
            <a:off x="8886127" y="4436226"/>
            <a:ext cx="2812728" cy="19638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b="1">
                <a:latin typeface="Times New Roman"/>
                <a:cs typeface="Times New Roman"/>
              </a:rPr>
              <a:t>2 option</a:t>
            </a:r>
            <a:endParaRPr lang="en-GB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>
                <a:latin typeface="Times New Roman"/>
                <a:cs typeface="Times New Roman"/>
              </a:rPr>
              <a:t>Installation on the second generator shaft</a:t>
            </a: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>
                <a:latin typeface="Times New Roman"/>
                <a:cs typeface="Times New Roman"/>
              </a:rPr>
              <a:t> possibility to mount the generator on the flange</a:t>
            </a:r>
          </a:p>
          <a:p>
            <a:pPr marL="45720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C873C859-4395-700A-2901-042CF248DC7C}"/>
              </a:ext>
            </a:extLst>
          </p:cNvPr>
          <p:cNvSpPr txBox="1"/>
          <p:nvPr/>
        </p:nvSpPr>
        <p:spPr>
          <a:xfrm>
            <a:off x="8265371" y="3923505"/>
            <a:ext cx="3642360" cy="68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Source: Optimus 200 XL Project</a:t>
            </a:r>
            <a:endParaRPr lang="en-US" sz="2000" b="0" i="0" u="none" strike="noStrike" cap="none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</p:txBody>
      </p:sp>
      <p:pic>
        <p:nvPicPr>
          <p:cNvPr id="20" name="Google Shape;135;p4" descr="A diagram of a mechanical device&#10;&#10;AI-generated content may be incorrect.">
            <a:extLst>
              <a:ext uri="{FF2B5EF4-FFF2-40B4-BE49-F238E27FC236}">
                <a16:creationId xmlns:a16="http://schemas.microsoft.com/office/drawing/2014/main" id="{5EBF68E8-429D-F3DB-DD35-D9E04AD9E9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99441"/>
            <a:ext cx="3637287" cy="2597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33;p4">
            <a:extLst>
              <a:ext uri="{FF2B5EF4-FFF2-40B4-BE49-F238E27FC236}">
                <a16:creationId xmlns:a16="http://schemas.microsoft.com/office/drawing/2014/main" id="{A94C4144-19B3-29D1-2DC1-9B5A4E144D95}"/>
              </a:ext>
            </a:extLst>
          </p:cNvPr>
          <p:cNvSpPr txBox="1">
            <a:spLocks/>
          </p:cNvSpPr>
          <p:nvPr/>
        </p:nvSpPr>
        <p:spPr>
          <a:xfrm>
            <a:off x="839916" y="4203797"/>
            <a:ext cx="3312637" cy="21748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600" b="1">
                <a:latin typeface="Times New Roman"/>
                <a:ea typeface="Arial"/>
                <a:cs typeface="Arial"/>
                <a:sym typeface="Arial"/>
              </a:rPr>
              <a:t>1 option</a:t>
            </a:r>
            <a:endParaRPr lang="en-GB" sz="1600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600">
                <a:latin typeface="Times New Roman"/>
                <a:ea typeface="Arial"/>
                <a:cs typeface="Arial"/>
                <a:sym typeface="Arial"/>
              </a:rPr>
              <a:t>Installation on the HSS between gearbox and generator</a:t>
            </a:r>
            <a:endParaRPr lang="en-GB" sz="1600">
              <a:latin typeface="Times New Roman"/>
              <a:cs typeface="Times New Roman"/>
            </a:endParaRPr>
          </a:p>
          <a:p>
            <a:pPr marL="114300" indent="0">
              <a:lnSpc>
                <a:spcPct val="150000"/>
              </a:lnSpc>
              <a:buSzPts val="1800"/>
              <a:buFont typeface="Arial" panose="020B0604020202020204" pitchFamily="34" charset="0"/>
              <a:buNone/>
            </a:pPr>
            <a:r>
              <a:rPr lang="en-GB" sz="1400">
                <a:latin typeface="Times New Roman"/>
                <a:ea typeface="Arial"/>
                <a:cs typeface="Arial"/>
                <a:sym typeface="Arial"/>
              </a:rPr>
              <a:t>Cons – mounting the generator on the </a:t>
            </a:r>
            <a:r>
              <a:rPr lang="en-GB" sz="1400" b="1">
                <a:latin typeface="Times New Roman"/>
                <a:ea typeface="Arial"/>
                <a:cs typeface="Arial"/>
                <a:sym typeface="Arial"/>
              </a:rPr>
              <a:t>frame</a:t>
            </a:r>
            <a:r>
              <a:rPr lang="en-GB" sz="1400">
                <a:latin typeface="Times New Roman"/>
                <a:ea typeface="Arial"/>
                <a:cs typeface="Arial"/>
                <a:sym typeface="Arial"/>
              </a:rPr>
              <a:t>, </a:t>
            </a:r>
            <a:r>
              <a:rPr lang="en-GB" sz="1400" b="1">
                <a:latin typeface="Times New Roman"/>
                <a:ea typeface="Arial"/>
                <a:cs typeface="Arial"/>
                <a:sym typeface="Arial"/>
              </a:rPr>
              <a:t>HSS coupling required</a:t>
            </a:r>
            <a:endParaRPr lang="en-GB" sz="1400" b="1">
              <a:latin typeface="Times New Roman"/>
              <a:ea typeface="Arial"/>
              <a:cs typeface="Arial"/>
            </a:endParaRPr>
          </a:p>
        </p:txBody>
      </p:sp>
      <p:sp>
        <p:nvSpPr>
          <p:cNvPr id="24" name="Google Shape;136;p4">
            <a:extLst>
              <a:ext uri="{FF2B5EF4-FFF2-40B4-BE49-F238E27FC236}">
                <a16:creationId xmlns:a16="http://schemas.microsoft.com/office/drawing/2014/main" id="{9B624A1E-C9B7-8603-4A8D-2596C5797B91}"/>
              </a:ext>
            </a:extLst>
          </p:cNvPr>
          <p:cNvSpPr txBox="1"/>
          <p:nvPr/>
        </p:nvSpPr>
        <p:spPr>
          <a:xfrm>
            <a:off x="1757603" y="4204451"/>
            <a:ext cx="3322666" cy="608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8421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GB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https://www.svendborg-brakes.com/</a:t>
            </a:r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25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8C2D2894-3CC9-9E7F-C04F-FE2A00360D72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D00BC040-E898-52EE-CB0B-E199EFFE94C2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8394987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EF0D-8AC5-1E8C-61EE-9D3B9CE0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BF08606-7F10-CADA-2312-49050F69FC83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0483322-8C99-63AF-5733-046C8B39BB9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2CD32A1-25CE-8A5A-392E-31EFBDE8800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D900D32-B608-E18C-482F-E936BFC8968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E58DE8-090E-F5BA-A685-A6B45617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148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BB6088-4F1F-10FA-D5F2-DA8BC521E494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DFB41E0-C3DC-EB1C-3E2C-BA331262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928AD5C-F3FA-482E-23DC-91C6E95FCD84}"/>
              </a:ext>
            </a:extLst>
          </p:cNvPr>
          <p:cNvSpPr txBox="1"/>
          <p:nvPr/>
        </p:nvSpPr>
        <p:spPr>
          <a:xfrm>
            <a:off x="3738113" y="6520132"/>
            <a:ext cx="22141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00B93A63-94C4-5CD2-C405-232D221CAEE5}"/>
              </a:ext>
            </a:extLst>
          </p:cNvPr>
          <p:cNvSpPr txBox="1"/>
          <p:nvPr/>
        </p:nvSpPr>
        <p:spPr>
          <a:xfrm>
            <a:off x="323326" y="1325430"/>
            <a:ext cx="291301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latin typeface="Times New Roman"/>
                <a:cs typeface="Times New Roman"/>
              </a:rPr>
              <a:t>One brake calliper</a:t>
            </a:r>
            <a:endParaRPr lang="en-GB" sz="2000">
              <a:latin typeface="Times New Roman"/>
              <a:cs typeface="Times New Roman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69EEABB9-F528-8AFA-B413-682627C1BA78}"/>
              </a:ext>
            </a:extLst>
          </p:cNvPr>
          <p:cNvSpPr txBox="1"/>
          <p:nvPr/>
        </p:nvSpPr>
        <p:spPr>
          <a:xfrm>
            <a:off x="8265750" y="1239166"/>
            <a:ext cx="294567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>
                <a:latin typeface="Times New Roman"/>
                <a:cs typeface="Times New Roman"/>
              </a:rPr>
              <a:t>Two brake callipers</a:t>
            </a:r>
            <a:endParaRPr lang="en-US" sz="2000" b="1">
              <a:latin typeface="Times New Roman"/>
              <a:cs typeface="Times New Roman"/>
            </a:endParaRPr>
          </a:p>
        </p:txBody>
      </p:sp>
      <p:pic>
        <p:nvPicPr>
          <p:cNvPr id="7" name="Picture 6" descr="Close-up of a machine&#10;&#10;AI-generated content may be incorrect.">
            <a:extLst>
              <a:ext uri="{FF2B5EF4-FFF2-40B4-BE49-F238E27FC236}">
                <a16:creationId xmlns:a16="http://schemas.microsoft.com/office/drawing/2014/main" id="{917B2279-7E88-BFAE-F1D4-A316C7AD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" y="2095950"/>
            <a:ext cx="3810000" cy="2809875"/>
          </a:xfrm>
          <a:prstGeom prst="rect">
            <a:avLst/>
          </a:prstGeom>
        </p:spPr>
      </p:pic>
      <p:pic>
        <p:nvPicPr>
          <p:cNvPr id="8" name="Picture 7" descr="A blue and silver machine&#10;&#10;AI-generated content may be incorrect.">
            <a:extLst>
              <a:ext uri="{FF2B5EF4-FFF2-40B4-BE49-F238E27FC236}">
                <a16:creationId xmlns:a16="http://schemas.microsoft.com/office/drawing/2014/main" id="{3C82C8E6-EB80-EB2E-0E6D-42CC8F49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478" y="1952625"/>
            <a:ext cx="3848100" cy="2952750"/>
          </a:xfrm>
          <a:prstGeom prst="rect">
            <a:avLst/>
          </a:prstGeom>
        </p:spPr>
      </p:pic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44F85A34-27F1-A75D-175E-3BE99A5ECB61}"/>
              </a:ext>
            </a:extLst>
          </p:cNvPr>
          <p:cNvSpPr/>
          <p:nvPr/>
        </p:nvSpPr>
        <p:spPr>
          <a:xfrm>
            <a:off x="3358469" y="1184144"/>
            <a:ext cx="4907280" cy="666206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latin typeface="Times New Roman"/>
                <a:cs typeface="Times New Roman"/>
              </a:rPr>
              <a:t>Number of break calliper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238294-8770-07A9-31EC-B8D499ED171E}"/>
              </a:ext>
            </a:extLst>
          </p:cNvPr>
          <p:cNvSpPr txBox="1"/>
          <p:nvPr/>
        </p:nvSpPr>
        <p:spPr>
          <a:xfrm>
            <a:off x="8139775" y="5060803"/>
            <a:ext cx="35661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/>
                <a:cs typeface="Times New Roman"/>
              </a:rPr>
              <a:t>  Source: SMI  Corporation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CB04B817-9531-1BF0-BB8A-624C42FE2EA4}"/>
              </a:ext>
            </a:extLst>
          </p:cNvPr>
          <p:cNvSpPr txBox="1"/>
          <p:nvPr/>
        </p:nvSpPr>
        <p:spPr>
          <a:xfrm>
            <a:off x="120113" y="5062826"/>
            <a:ext cx="396737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 Svendborg Model BSAK 3000 caliper brake</a:t>
            </a:r>
          </a:p>
        </p:txBody>
      </p:sp>
      <p:pic>
        <p:nvPicPr>
          <p:cNvPr id="14" name="Picture 13" descr="A circular object with holes&#10;&#10;AI-generated content may be incorrect.">
            <a:extLst>
              <a:ext uri="{FF2B5EF4-FFF2-40B4-BE49-F238E27FC236}">
                <a16:creationId xmlns:a16="http://schemas.microsoft.com/office/drawing/2014/main" id="{FA8B124B-16C1-8459-ADAB-8509E09D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2091546"/>
            <a:ext cx="2676525" cy="29337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0D4B8666-3D25-999D-2820-A728CF772264}"/>
              </a:ext>
            </a:extLst>
          </p:cNvPr>
          <p:cNvSpPr txBox="1"/>
          <p:nvPr/>
        </p:nvSpPr>
        <p:spPr>
          <a:xfrm>
            <a:off x="4689209" y="5046426"/>
            <a:ext cx="35661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  Source: Optimus 200XL</a:t>
            </a:r>
          </a:p>
        </p:txBody>
      </p:sp>
      <p:sp>
        <p:nvSpPr>
          <p:cNvPr id="20" name="Rechteck 17">
            <a:extLst>
              <a:ext uri="{FF2B5EF4-FFF2-40B4-BE49-F238E27FC236}">
                <a16:creationId xmlns:a16="http://schemas.microsoft.com/office/drawing/2014/main" id="{66944B03-CB8A-1ED0-8416-5CD4493FC441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1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/>
        </p:nvSpPr>
        <p:spPr>
          <a:xfrm>
            <a:off x="5630174" y="6696199"/>
            <a:ext cx="1130241" cy="206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mtClean="0"/>
              <a:pPr/>
              <a:t>148</a:t>
            </a:fld>
            <a:endParaRPr lang="en-GB" dirty="0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2103B49-B1AB-3203-DC19-D6498052F015}"/>
              </a:ext>
            </a:extLst>
          </p:cNvPr>
          <p:cNvSpPr>
            <a:spLocks noGrp="1"/>
          </p:cNvSpPr>
          <p:nvPr/>
        </p:nvSpPr>
        <p:spPr>
          <a:xfrm>
            <a:off x="-1765360" y="6535358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3999157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9270-C69A-BA3B-65BA-0DF0E4B2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87EE741-D0D0-E706-88F7-DF4404CA02D3}"/>
              </a:ext>
            </a:extLst>
          </p:cNvPr>
          <p:cNvSpPr/>
          <p:nvPr/>
        </p:nvSpPr>
        <p:spPr>
          <a:xfrm rot="10800000">
            <a:off x="-26376" y="277946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23E6CFB-3F28-C6B5-08E0-7A378A47E15B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99E3547-20C0-0776-27CE-37F48AB3E362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5E844B1-88D9-B751-04F3-DDF1404FEDE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CB133C-1F30-B459-A564-2B18B412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149</a:t>
            </a:fld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BC1806-4EB2-2D27-6BBD-08A17F94487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EACB7F55-6B36-6DD8-AA0A-F5B04B76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Rotor Brake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26260B4-C1CD-4076-BBDE-7137DFDD4267}"/>
              </a:ext>
            </a:extLst>
          </p:cNvPr>
          <p:cNvSpPr txBox="1"/>
          <p:nvPr/>
        </p:nvSpPr>
        <p:spPr>
          <a:xfrm>
            <a:off x="3738113" y="6505755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43C5581-728D-FC5F-CB3E-7FF2799F271F}"/>
              </a:ext>
            </a:extLst>
          </p:cNvPr>
          <p:cNvSpPr txBox="1"/>
          <p:nvPr/>
        </p:nvSpPr>
        <p:spPr>
          <a:xfrm>
            <a:off x="265980" y="1327559"/>
            <a:ext cx="3148149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latin typeface="Times New Roman"/>
                <a:cs typeface="Times New Roman"/>
              </a:rPr>
              <a:t>One brake calliper</a:t>
            </a:r>
            <a:endParaRPr lang="en-GB" sz="2400">
              <a:latin typeface="Times New Roman"/>
              <a:cs typeface="Times New Roman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24F3A7E-626C-D42B-5A33-091F6980D296}"/>
              </a:ext>
            </a:extLst>
          </p:cNvPr>
          <p:cNvSpPr txBox="1"/>
          <p:nvPr/>
        </p:nvSpPr>
        <p:spPr>
          <a:xfrm>
            <a:off x="261257" y="1817544"/>
            <a:ext cx="314396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Reaction force occurs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Possibility of torque</a:t>
            </a:r>
          </a:p>
          <a:p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No balance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785604E6-2EB5-BB9A-48C6-ED8EFE610BA9}"/>
              </a:ext>
            </a:extLst>
          </p:cNvPr>
          <p:cNvSpPr txBox="1"/>
          <p:nvPr/>
        </p:nvSpPr>
        <p:spPr>
          <a:xfrm>
            <a:off x="266351" y="5556809"/>
            <a:ext cx="31604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Times New Roman"/>
                <a:ea typeface="Arial"/>
                <a:cs typeface="Arial"/>
              </a:rPr>
              <a:t>Source-Svendborg</a:t>
            </a:r>
          </a:p>
          <a:p>
            <a:endParaRPr lang="en-US"/>
          </a:p>
        </p:txBody>
      </p:sp>
      <p:pic>
        <p:nvPicPr>
          <p:cNvPr id="8" name="Picture 7" descr="A close-up of a machine&#10;&#10;AI-generated content may be incorrect.">
            <a:extLst>
              <a:ext uri="{FF2B5EF4-FFF2-40B4-BE49-F238E27FC236}">
                <a16:creationId xmlns:a16="http://schemas.microsoft.com/office/drawing/2014/main" id="{78E8D2C4-30E5-C974-549E-853379CB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6" y="3497113"/>
            <a:ext cx="2464100" cy="1890982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CC551B8E-EC56-FF9E-606C-B59EB2C205DA}"/>
              </a:ext>
            </a:extLst>
          </p:cNvPr>
          <p:cNvSpPr txBox="1"/>
          <p:nvPr/>
        </p:nvSpPr>
        <p:spPr>
          <a:xfrm>
            <a:off x="7295731" y="1243026"/>
            <a:ext cx="304364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latin typeface="Times New Roman"/>
                <a:cs typeface="Times New Roman"/>
              </a:rPr>
              <a:t>Two brake callipers</a:t>
            </a:r>
            <a:endParaRPr lang="en-US" sz="2400" b="1">
              <a:latin typeface="Times New Roman"/>
              <a:cs typeface="Times New Roman"/>
            </a:endParaRPr>
          </a:p>
          <a:p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872CF00-04F0-8DB4-349A-030E62F72345}"/>
              </a:ext>
            </a:extLst>
          </p:cNvPr>
          <p:cNvSpPr txBox="1"/>
          <p:nvPr/>
        </p:nvSpPr>
        <p:spPr>
          <a:xfrm>
            <a:off x="7295730" y="1818612"/>
            <a:ext cx="473171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latin typeface="Times New Roman"/>
                <a:cs typeface="Times New Roman"/>
              </a:rPr>
              <a:t>No generation of bearing reaction forces</a:t>
            </a:r>
          </a:p>
          <a:p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 New Roman"/>
              </a:rPr>
              <a:t>Achieve balance </a:t>
            </a:r>
            <a:endParaRPr lang="ar-EG" sz="200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400"/>
          </a:p>
        </p:txBody>
      </p:sp>
      <p:pic>
        <p:nvPicPr>
          <p:cNvPr id="15" name="Picture 14" descr="A large circular metal object with holes&#10;&#10;AI-generated content may be incorrect.">
            <a:extLst>
              <a:ext uri="{FF2B5EF4-FFF2-40B4-BE49-F238E27FC236}">
                <a16:creationId xmlns:a16="http://schemas.microsoft.com/office/drawing/2014/main" id="{41009DAB-C773-CC1E-95DE-10E56135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42" y="2996512"/>
            <a:ext cx="2516757" cy="2877807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23F8E58D-A625-8909-7607-26DFD22D321E}"/>
              </a:ext>
            </a:extLst>
          </p:cNvPr>
          <p:cNvSpPr txBox="1"/>
          <p:nvPr/>
        </p:nvSpPr>
        <p:spPr>
          <a:xfrm>
            <a:off x="7296879" y="5887488"/>
            <a:ext cx="31604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Times New Roman"/>
                <a:ea typeface="Arial"/>
                <a:cs typeface="Arial"/>
              </a:rPr>
              <a:t>Source-Svendborg</a:t>
            </a:r>
          </a:p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E3B201E-1D1A-982E-8DE0-C153DFAD8875}"/>
              </a:ext>
            </a:extLst>
          </p:cNvPr>
          <p:cNvSpPr txBox="1">
            <a:spLocks/>
          </p:cNvSpPr>
          <p:nvPr/>
        </p:nvSpPr>
        <p:spPr>
          <a:xfrm>
            <a:off x="5155887" y="6206294"/>
            <a:ext cx="1077969" cy="997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149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1" name="Rechteck 17">
            <a:extLst>
              <a:ext uri="{FF2B5EF4-FFF2-40B4-BE49-F238E27FC236}">
                <a16:creationId xmlns:a16="http://schemas.microsoft.com/office/drawing/2014/main" id="{F0C47D6F-A2A9-9946-46F4-21CAFC07875D}"/>
              </a:ext>
            </a:extLst>
          </p:cNvPr>
          <p:cNvSpPr/>
          <p:nvPr/>
        </p:nvSpPr>
        <p:spPr>
          <a:xfrm>
            <a:off x="8057951" y="6610069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106DD67-CDAE-7321-0BB3-6088A4C4A226}"/>
              </a:ext>
            </a:extLst>
          </p:cNvPr>
          <p:cNvSpPr>
            <a:spLocks noGrp="1"/>
          </p:cNvSpPr>
          <p:nvPr/>
        </p:nvSpPr>
        <p:spPr>
          <a:xfrm>
            <a:off x="-1765360" y="6535358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</p:spTree>
    <p:extLst>
      <p:ext uri="{BB962C8B-B14F-4D97-AF65-F5344CB8AC3E}">
        <p14:creationId xmlns:p14="http://schemas.microsoft.com/office/powerpoint/2010/main" val="245967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5C63-0667-BF7A-4951-A1FEE4A0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E31F-F3AD-AAC9-9123-E8E3BA1D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4.iv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decision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D4C7-5065-5D19-28B5-6191B7D0CD9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62C6-6418-AE05-D646-395EF5183E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0CAAD-A963-6F5A-2D36-06134B8A9E1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084321C-B1FB-0378-8D2E-D38F7D615F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8092" y="6127750"/>
            <a:ext cx="3778738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[6]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D1EAE-722B-BB61-E391-64F422A7C8B4}"/>
              </a:ext>
            </a:extLst>
          </p:cNvPr>
          <p:cNvSpPr txBox="1"/>
          <p:nvPr/>
        </p:nvSpPr>
        <p:spPr>
          <a:xfrm>
            <a:off x="430823" y="1386406"/>
            <a:ext cx="613703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it-IT" sz="2000" b="1" dirty="0" err="1"/>
              <a:t>Noise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r>
              <a:rPr lang="it-IT" sz="2000" b="1" dirty="0"/>
              <a:t> and site </a:t>
            </a:r>
            <a:r>
              <a:rPr lang="it-IT" sz="2000" b="1" dirty="0" err="1"/>
              <a:t>specific</a:t>
            </a:r>
            <a:r>
              <a:rPr lang="it-IT" sz="2000" b="1" dirty="0"/>
              <a:t> </a:t>
            </a:r>
            <a:r>
              <a:rPr lang="it-IT" sz="2000" b="1" dirty="0" err="1"/>
              <a:t>analysis</a:t>
            </a:r>
            <a:endParaRPr lang="it-IT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484A2-AB9A-83BE-6BEA-F834C91C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1" t="25935" r="38357"/>
          <a:stretch>
            <a:fillRect/>
          </a:stretch>
        </p:blipFill>
        <p:spPr>
          <a:xfrm>
            <a:off x="8233732" y="1417323"/>
            <a:ext cx="2774238" cy="2894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13955-B267-8873-F104-41362B508849}"/>
                  </a:ext>
                </a:extLst>
              </p:cNvPr>
              <p:cNvSpPr txBox="1"/>
              <p:nvPr/>
            </p:nvSpPr>
            <p:spPr>
              <a:xfrm>
                <a:off x="9748073" y="3133711"/>
                <a:ext cx="726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𝟓𝟕𝟕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713955-B267-8873-F104-41362B50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073" y="3133711"/>
                <a:ext cx="726161" cy="276999"/>
              </a:xfrm>
              <a:prstGeom prst="rect">
                <a:avLst/>
              </a:prstGeom>
              <a:blipFill>
                <a:blip r:embed="rId3"/>
                <a:stretch>
                  <a:fillRect l="-8403" r="-50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948B87B-4263-8711-A920-D7B3053B2F13}"/>
              </a:ext>
            </a:extLst>
          </p:cNvPr>
          <p:cNvSpPr/>
          <p:nvPr/>
        </p:nvSpPr>
        <p:spPr>
          <a:xfrm>
            <a:off x="9792772" y="3776450"/>
            <a:ext cx="316523" cy="303220"/>
          </a:xfrm>
          <a:prstGeom prst="flowChartConnector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22C950-9ACF-AFE8-2FA2-49E1715DC58D}"/>
                  </a:ext>
                </a:extLst>
              </p:cNvPr>
              <p:cNvSpPr txBox="1"/>
              <p:nvPr/>
            </p:nvSpPr>
            <p:spPr>
              <a:xfrm>
                <a:off x="838200" y="2864444"/>
                <a:ext cx="540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dirty="0"/>
                  <a:t>Distance to the </a:t>
                </a:r>
                <a:r>
                  <a:rPr lang="it-IT" dirty="0" err="1"/>
                  <a:t>nearest</a:t>
                </a:r>
                <a:r>
                  <a:rPr lang="it-IT" dirty="0"/>
                  <a:t> </a:t>
                </a:r>
                <a:r>
                  <a:rPr lang="it-IT" dirty="0" err="1"/>
                  <a:t>household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𝟓𝟕𝟕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22C950-9ACF-AFE8-2FA2-49E1715D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4444"/>
                <a:ext cx="5404338" cy="369332"/>
              </a:xfrm>
              <a:prstGeom prst="rect">
                <a:avLst/>
              </a:prstGeom>
              <a:blipFill>
                <a:blip r:embed="rId4"/>
                <a:stretch>
                  <a:fillRect l="-101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544941-71DD-9868-5360-4C59997FDE76}"/>
                  </a:ext>
                </a:extLst>
              </p:cNvPr>
              <p:cNvSpPr txBox="1"/>
              <p:nvPr/>
            </p:nvSpPr>
            <p:spPr>
              <a:xfrm>
                <a:off x="3293341" y="2244710"/>
                <a:ext cx="2771528" cy="301878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𝒔𝒐𝒖𝒓𝒄𝒆</m:t>
                          </m:r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𝒐𝒑𝒕𝒊𝒎𝒖𝒔</m:t>
                          </m:r>
                        </m:sub>
                      </m:sSub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𝟏𝟏𝟒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544941-71DD-9868-5360-4C59997F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341" y="2244710"/>
                <a:ext cx="2771528" cy="301878"/>
              </a:xfrm>
              <a:prstGeom prst="rect">
                <a:avLst/>
              </a:prstGeom>
              <a:blipFill>
                <a:blip r:embed="rId5"/>
                <a:stretch>
                  <a:fillRect l="-868" r="-1302" b="-17857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2C963-171A-A9E8-A3B0-9D815CE8C654}"/>
                  </a:ext>
                </a:extLst>
              </p:cNvPr>
              <p:cNvSpPr txBox="1"/>
              <p:nvPr/>
            </p:nvSpPr>
            <p:spPr>
              <a:xfrm>
                <a:off x="1393885" y="3446232"/>
                <a:ext cx="2490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B2C963-171A-A9E8-A3B0-9D815CE8C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85" y="3446232"/>
                <a:ext cx="2490618" cy="276999"/>
              </a:xfrm>
              <a:prstGeom prst="rect">
                <a:avLst/>
              </a:prstGeom>
              <a:blipFill>
                <a:blip r:embed="rId6"/>
                <a:stretch>
                  <a:fillRect l="-1961" r="-1961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raphic 28" descr="Tick with solid fill">
            <a:extLst>
              <a:ext uri="{FF2B5EF4-FFF2-40B4-BE49-F238E27FC236}">
                <a16:creationId xmlns:a16="http://schemas.microsoft.com/office/drawing/2014/main" id="{8965F267-93D6-5E0F-4651-D51B4F526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0854" y="3265365"/>
            <a:ext cx="625306" cy="6253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E734172-6FC5-00D3-883C-33892233457B}"/>
              </a:ext>
            </a:extLst>
          </p:cNvPr>
          <p:cNvGrpSpPr/>
          <p:nvPr/>
        </p:nvGrpSpPr>
        <p:grpSpPr>
          <a:xfrm>
            <a:off x="838200" y="3928060"/>
            <a:ext cx="6793523" cy="1043037"/>
            <a:chOff x="808101" y="3828455"/>
            <a:chExt cx="6793523" cy="1043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16DA0B-4CB8-3072-31CE-D98368251393}"/>
                    </a:ext>
                  </a:extLst>
                </p:cNvPr>
                <p:cNvSpPr txBox="1"/>
                <p:nvPr/>
              </p:nvSpPr>
              <p:spPr>
                <a:xfrm>
                  <a:off x="808101" y="3828455"/>
                  <a:ext cx="67935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it-IT" dirty="0"/>
                    <a:t>Maximum </a:t>
                  </a:r>
                  <a:r>
                    <a:rPr lang="it-IT" dirty="0" err="1"/>
                    <a:t>distance</a:t>
                  </a:r>
                  <a:r>
                    <a:rPr lang="it-IT" dirty="0"/>
                    <a:t> of a </a:t>
                  </a:r>
                  <a:r>
                    <a:rPr lang="it-IT" dirty="0" err="1"/>
                    <a:t>household</a:t>
                  </a:r>
                  <a:r>
                    <a:rPr lang="it-IT" dirty="0"/>
                    <a:t> for a wind turbine: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it-IT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𝟑𝟎𝟎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16DA0B-4CB8-3072-31CE-D98368251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01" y="3828455"/>
                  <a:ext cx="679352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08" t="-6557" b="-262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8D44714-3A56-6CF1-393C-97472892B0BE}"/>
                    </a:ext>
                  </a:extLst>
                </p:cNvPr>
                <p:cNvSpPr txBox="1"/>
                <p:nvPr/>
              </p:nvSpPr>
              <p:spPr>
                <a:xfrm>
                  <a:off x="1350756" y="4405056"/>
                  <a:ext cx="24906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38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8D44714-3A56-6CF1-393C-97472892B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756" y="4405056"/>
                  <a:ext cx="249061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61" r="-1961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Graphic 31" descr="Tick with solid fill">
              <a:extLst>
                <a:ext uri="{FF2B5EF4-FFF2-40B4-BE49-F238E27FC236}">
                  <a16:creationId xmlns:a16="http://schemas.microsoft.com/office/drawing/2014/main" id="{CBE14806-DCD1-55EC-AF34-70B3BD7D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00755" y="4246186"/>
              <a:ext cx="625306" cy="625306"/>
            </a:xfrm>
            <a:prstGeom prst="rect">
              <a:avLst/>
            </a:prstGeom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83E2ED6-91B5-9EC3-38CA-88EBB9554F1B}"/>
              </a:ext>
            </a:extLst>
          </p:cNvPr>
          <p:cNvSpPr/>
          <p:nvPr/>
        </p:nvSpPr>
        <p:spPr>
          <a:xfrm>
            <a:off x="659426" y="5318047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8F7A6-95AF-0311-A9D1-457E764ACE6E}"/>
                  </a:ext>
                </a:extLst>
              </p:cNvPr>
              <p:cNvSpPr txBox="1"/>
              <p:nvPr/>
            </p:nvSpPr>
            <p:spPr>
              <a:xfrm>
                <a:off x="1881557" y="5207585"/>
                <a:ext cx="27168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𝟖𝟓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fixed for the rated tip speed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18F7A6-95AF-0311-A9D1-457E764A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557" y="5207585"/>
                <a:ext cx="2716805" cy="646331"/>
              </a:xfrm>
              <a:prstGeom prst="rect">
                <a:avLst/>
              </a:prstGeom>
              <a:blipFill>
                <a:blip r:embed="rId11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row: Right 35">
            <a:extLst>
              <a:ext uri="{FF2B5EF4-FFF2-40B4-BE49-F238E27FC236}">
                <a16:creationId xmlns:a16="http://schemas.microsoft.com/office/drawing/2014/main" id="{12DDF2EA-72BD-AEE1-28E0-A282FDF9416E}"/>
              </a:ext>
            </a:extLst>
          </p:cNvPr>
          <p:cNvSpPr/>
          <p:nvPr/>
        </p:nvSpPr>
        <p:spPr>
          <a:xfrm>
            <a:off x="4679105" y="5346950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E3599-76A2-867E-7CCE-9BE5872A2355}"/>
                  </a:ext>
                </a:extLst>
              </p:cNvPr>
              <p:cNvSpPr txBox="1"/>
              <p:nvPr/>
            </p:nvSpPr>
            <p:spPr>
              <a:xfrm>
                <a:off x="6053272" y="5450138"/>
                <a:ext cx="2180460" cy="36933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it-IT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  <m:r>
                      <a:rPr lang="it-IT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𝟏𝟒𝟔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𝐫𝐩𝐦</m:t>
                    </m:r>
                  </m:oMath>
                </a14:m>
                <a:r>
                  <a:rPr lang="en-GB" b="1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8E3599-76A2-867E-7CCE-9BE5872A2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72" y="5450138"/>
                <a:ext cx="2180460" cy="369332"/>
              </a:xfrm>
              <a:prstGeom prst="rect">
                <a:avLst/>
              </a:prstGeom>
              <a:blipFill>
                <a:blip r:embed="rId12"/>
                <a:stretch>
                  <a:fillRect b="-149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E95F680-39EB-FF3B-9CFA-15C06965F938}"/>
              </a:ext>
            </a:extLst>
          </p:cNvPr>
          <p:cNvSpPr txBox="1"/>
          <p:nvPr/>
        </p:nvSpPr>
        <p:spPr>
          <a:xfrm>
            <a:off x="9423819" y="5256692"/>
            <a:ext cx="260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NEXT STEP:</a:t>
            </a:r>
          </a:p>
          <a:p>
            <a:pPr algn="ctr"/>
            <a:r>
              <a:rPr lang="it-IT" sz="2000" dirty="0"/>
              <a:t>TSR CALCULATION</a:t>
            </a:r>
            <a:endParaRPr lang="en-GB" sz="200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135DEBF-023E-545B-6987-66CE512E2712}"/>
              </a:ext>
            </a:extLst>
          </p:cNvPr>
          <p:cNvSpPr/>
          <p:nvPr/>
        </p:nvSpPr>
        <p:spPr>
          <a:xfrm>
            <a:off x="8312370" y="5420967"/>
            <a:ext cx="1222131" cy="42767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F7F145F-E509-0DE7-86F6-FD95A15FAE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7936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8B185-BF35-B563-4EFB-21C8349E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27FDE0C-0EB0-2A84-DF1D-047FA302E0B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660C4E2-20F8-07B9-CDBC-E97B90865B2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CE90A4-29AF-F1C1-768C-54B9A82C11B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3B4864-2B15-883D-3118-1EACCA62E7F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2979C3D-6853-EEA9-1E0A-75E23ECB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945F4-D280-B702-00BE-1D05A66FDCCF}"/>
              </a:ext>
            </a:extLst>
          </p:cNvPr>
          <p:cNvSpPr txBox="1"/>
          <p:nvPr/>
        </p:nvSpPr>
        <p:spPr>
          <a:xfrm>
            <a:off x="753361" y="1335940"/>
            <a:ext cx="10658902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Main Objective:</a:t>
            </a: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Layout design of coupling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Design criteria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2000" dirty="0">
                <a:latin typeface="Times New Roman"/>
                <a:cs typeface="Times New Roman"/>
              </a:rPr>
              <a:t>LSS and HSS coupling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,Sans-Serif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66307A2D-3B94-421D-34A6-8FB86CC1B91D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FB9073-898A-6674-0BE0-F198B673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459743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150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4A72C0E1-68A6-90BC-B3B6-D2006C44AA26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04C3BF0-19A4-BCAE-1342-656189C15517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264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3FB2A-50C2-0882-1061-CE33B0F1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3F75927-088F-4C92-05B0-EB1F95B3FC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B1F324AC-4D11-2845-189F-A276CBD44359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13DA5E9-A9A0-5AD3-372C-76F353CDA48F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21C268-982B-0BBE-5DE2-149F535F4C2E}"/>
              </a:ext>
            </a:extLst>
          </p:cNvPr>
          <p:cNvCxnSpPr/>
          <p:nvPr/>
        </p:nvCxnSpPr>
        <p:spPr>
          <a:xfrm>
            <a:off x="498795" y="1186256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A329D0F-5A94-7C32-D13D-94ED5BF2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2" name="Google Shape;160;p9">
            <a:extLst>
              <a:ext uri="{FF2B5EF4-FFF2-40B4-BE49-F238E27FC236}">
                <a16:creationId xmlns:a16="http://schemas.microsoft.com/office/drawing/2014/main" id="{E49D047A-91A6-5520-4CC2-C222F134B6B4}"/>
              </a:ext>
            </a:extLst>
          </p:cNvPr>
          <p:cNvSpPr txBox="1">
            <a:spLocks noGrp="1"/>
          </p:cNvSpPr>
          <p:nvPr/>
        </p:nvSpPr>
        <p:spPr>
          <a:xfrm>
            <a:off x="1183257" y="1115629"/>
            <a:ext cx="10515600" cy="75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Times New Roman"/>
                <a:ea typeface="Calibri"/>
                <a:cs typeface="Calibri"/>
                <a:sym typeface="Calibri"/>
              </a:rPr>
              <a:t>Coupling Layout</a:t>
            </a:r>
            <a:endParaRPr lang="en-US" sz="3200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4BF37-A69B-16B5-16EA-61EF0475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8" y="1493898"/>
            <a:ext cx="2676525" cy="4905375"/>
          </a:xfrm>
          <a:prstGeom prst="rect">
            <a:avLst/>
          </a:prstGeom>
        </p:spPr>
      </p:pic>
      <p:pic>
        <p:nvPicPr>
          <p:cNvPr id="4" name="Picture 3" descr="A diagram of a mechanical scheme&#10;&#10;Description automatically generated">
            <a:extLst>
              <a:ext uri="{FF2B5EF4-FFF2-40B4-BE49-F238E27FC236}">
                <a16:creationId xmlns:a16="http://schemas.microsoft.com/office/drawing/2014/main" id="{5EED3A19-2D8F-76A7-75B1-DB9E5489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85" y="1710187"/>
            <a:ext cx="8001000" cy="3581400"/>
          </a:xfrm>
          <a:prstGeom prst="rect">
            <a:avLst/>
          </a:prstGeom>
        </p:spPr>
      </p:pic>
      <p:sp>
        <p:nvSpPr>
          <p:cNvPr id="7" name="Google Shape;174;p10">
            <a:extLst>
              <a:ext uri="{FF2B5EF4-FFF2-40B4-BE49-F238E27FC236}">
                <a16:creationId xmlns:a16="http://schemas.microsoft.com/office/drawing/2014/main" id="{764B9947-F63E-42E0-C79A-AF4D7CCEC4B2}"/>
              </a:ext>
            </a:extLst>
          </p:cNvPr>
          <p:cNvSpPr txBox="1"/>
          <p:nvPr/>
        </p:nvSpPr>
        <p:spPr>
          <a:xfrm>
            <a:off x="3657312" y="5287668"/>
            <a:ext cx="55703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Times New Roman"/>
                <a:ea typeface="Calibri"/>
                <a:cs typeface="Calibri"/>
                <a:sym typeface="Calibri"/>
              </a:rPr>
              <a:t>Source: https://www.geislinger.com/en/products/product/compowind-coupling/</a:t>
            </a:r>
            <a:endParaRPr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D28C387-3F95-CBB8-8DA2-FB728100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646648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151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4" name="Rechteck 17">
            <a:extLst>
              <a:ext uri="{FF2B5EF4-FFF2-40B4-BE49-F238E27FC236}">
                <a16:creationId xmlns:a16="http://schemas.microsoft.com/office/drawing/2014/main" id="{EBA2B53E-6074-322E-86B2-EFB419D3A3CD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35AD0456-D8C5-0F5A-22B1-B5CA68B2313A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C7CA91E4-D81C-03FE-FD7D-C3CEC74B531C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17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6F4A-8F9B-8F58-C350-E83A2A6D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97D55E1-212D-39E1-6C24-2AF072C3B87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27D74C89-8223-DEBB-7F0F-D86FFF2EF4AF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D512606-5871-4575-788C-D253751D554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1D5EA-167E-20C1-E96F-BADC5A66206E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D1C70B04-E869-F99D-6BC6-F8B49177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B544BD-8159-4588-0FDA-36FB41172578}"/>
              </a:ext>
            </a:extLst>
          </p:cNvPr>
          <p:cNvGraphicFramePr>
            <a:graphicFrameLocks noGrp="1"/>
          </p:cNvGraphicFramePr>
          <p:nvPr/>
        </p:nvGraphicFramePr>
        <p:xfrm>
          <a:off x="604657" y="1894936"/>
          <a:ext cx="10925175" cy="4419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09875">
                  <a:extLst>
                    <a:ext uri="{9D8B030D-6E8A-4147-A177-3AD203B41FA5}">
                      <a16:colId xmlns:a16="http://schemas.microsoft.com/office/drawing/2014/main" val="2034048125"/>
                    </a:ext>
                  </a:extLst>
                </a:gridCol>
                <a:gridCol w="4476750">
                  <a:extLst>
                    <a:ext uri="{9D8B030D-6E8A-4147-A177-3AD203B41FA5}">
                      <a16:colId xmlns:a16="http://schemas.microsoft.com/office/drawing/2014/main" val="2916740446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3428915438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Torque transfer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Design criterion for a coupling is the torque and rotational speed it has to transfer during nominal operation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N,lss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 = (M_(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N,gen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 ∗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i_gearbox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)/</a:t>
                      </a:r>
                      <a:r>
                        <a:rPr lang="el-G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η_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gearboc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360075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Permissible Elastic Vibratory Torque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nominal torque the coupling can transmit a vibratory torque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9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y="perm. 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elast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vibratory torque" /"nominal torque"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x="mean torque" /"nominal torque"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530419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Torque overload protection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Limiting of torque after torque impulses due to electrical grid failures or generator short circuits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M_(breakdown ) = M_(</a:t>
                      </a:r>
                      <a:r>
                        <a:rPr lang="en-GB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N,lss</a:t>
                      </a: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)∗2.5</a:t>
                      </a: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741288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Permissible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Axial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Radial Misalignment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Angular Misalignment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From the calculations of tolerance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844317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Loads deformation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Coupling housing has to sustain the loads of gearbox and generator which can results angular displacement 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FEM and simulations with the finite element method (FEM)</a:t>
                      </a:r>
                      <a:endParaRPr lang="en-GB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1450" marR="9145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553901"/>
                  </a:ext>
                </a:extLst>
              </a:tr>
            </a:tbl>
          </a:graphicData>
        </a:graphic>
      </p:graphicFrame>
      <p:sp>
        <p:nvSpPr>
          <p:cNvPr id="4" name="Google Shape;219;p22">
            <a:extLst>
              <a:ext uri="{FF2B5EF4-FFF2-40B4-BE49-F238E27FC236}">
                <a16:creationId xmlns:a16="http://schemas.microsoft.com/office/drawing/2014/main" id="{3E0AA77B-DB23-7CF8-F0F7-BE82E4E6AFF6}"/>
              </a:ext>
            </a:extLst>
          </p:cNvPr>
          <p:cNvSpPr txBox="1"/>
          <p:nvPr/>
        </p:nvSpPr>
        <p:spPr>
          <a:xfrm>
            <a:off x="1720645" y="1414357"/>
            <a:ext cx="84459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 Criteria 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hteck 17">
            <a:extLst>
              <a:ext uri="{FF2B5EF4-FFF2-40B4-BE49-F238E27FC236}">
                <a16:creationId xmlns:a16="http://schemas.microsoft.com/office/drawing/2014/main" id="{981DF6D1-7D02-15D4-6A3D-291F146E16E9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A3FDA0F-F076-DD26-2A75-79A9AB0A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38015" y="6542723"/>
            <a:ext cx="546007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152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EBF3E9EA-D210-0DCD-574E-ACBF9ADDB48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0F5DCBC6-6D3A-2387-E406-BAE4A4AEE739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07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71BA-AC54-EDBE-977B-497D83BD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D713A04-9CFA-D71D-B3F5-415CB8FA6BC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9AB6C1-6188-F0BC-8F77-4BFBA74DA53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86376E-8C29-1CAE-BD3E-B29CC7145B0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E208F1-0A6F-CA84-5CB7-28F7618C3587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3795088-34C3-491F-DD0B-169B58D6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6314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latin typeface="Times New Roman"/>
                <a:cs typeface="Times New Roman"/>
              </a:rPr>
              <a:t>Coupling</a:t>
            </a:r>
          </a:p>
        </p:txBody>
      </p:sp>
      <p:sp>
        <p:nvSpPr>
          <p:cNvPr id="2" name="Google Shape;105;p4">
            <a:extLst>
              <a:ext uri="{FF2B5EF4-FFF2-40B4-BE49-F238E27FC236}">
                <a16:creationId xmlns:a16="http://schemas.microsoft.com/office/drawing/2014/main" id="{0EB697AA-7804-0637-0C85-3A2BA9457687}"/>
              </a:ext>
            </a:extLst>
          </p:cNvPr>
          <p:cNvSpPr txBox="1">
            <a:spLocks noGrp="1"/>
          </p:cNvSpPr>
          <p:nvPr/>
        </p:nvSpPr>
        <p:spPr>
          <a:xfrm>
            <a:off x="8371936" y="1482652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800" b="1" dirty="0">
                <a:latin typeface="Times New Roman"/>
              </a:rPr>
              <a:t>HSS Coupling</a:t>
            </a:r>
            <a:endParaRPr lang="en-US" sz="2800" dirty="0">
              <a:latin typeface="Times New Roman"/>
            </a:endParaRPr>
          </a:p>
        </p:txBody>
      </p:sp>
      <p:pic>
        <p:nvPicPr>
          <p:cNvPr id="4" name="Picture 3" descr="A red and white circular object&#10;&#10;Description automatically generated">
            <a:extLst>
              <a:ext uri="{FF2B5EF4-FFF2-40B4-BE49-F238E27FC236}">
                <a16:creationId xmlns:a16="http://schemas.microsoft.com/office/drawing/2014/main" id="{805C1D6E-E607-7583-3DA7-B86029BB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7" y="2055154"/>
            <a:ext cx="3657600" cy="3552825"/>
          </a:xfrm>
          <a:prstGeom prst="rect">
            <a:avLst/>
          </a:prstGeom>
        </p:spPr>
      </p:pic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BC90D7A0-D5DF-2ABA-9AFE-73F8710BFD17}"/>
              </a:ext>
            </a:extLst>
          </p:cNvPr>
          <p:cNvSpPr txBox="1"/>
          <p:nvPr/>
        </p:nvSpPr>
        <p:spPr>
          <a:xfrm>
            <a:off x="3139" y="5808688"/>
            <a:ext cx="5570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Source: https://www.geislinger.com/en/products/product/compowind-coupling/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8" name="Google Shape;105;p4">
            <a:extLst>
              <a:ext uri="{FF2B5EF4-FFF2-40B4-BE49-F238E27FC236}">
                <a16:creationId xmlns:a16="http://schemas.microsoft.com/office/drawing/2014/main" id="{79308F9B-E1B6-8458-0B59-38C59E9B4922}"/>
              </a:ext>
            </a:extLst>
          </p:cNvPr>
          <p:cNvSpPr txBox="1">
            <a:spLocks noGrp="1"/>
          </p:cNvSpPr>
          <p:nvPr/>
        </p:nvSpPr>
        <p:spPr>
          <a:xfrm>
            <a:off x="450011" y="1511406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800" b="1">
                <a:latin typeface="Times New Roman"/>
              </a:rPr>
              <a:t>LSS Coupling</a:t>
            </a:r>
            <a:endParaRPr lang="en-US" sz="2800">
              <a:latin typeface="Times New Roman"/>
            </a:endParaRPr>
          </a:p>
        </p:txBody>
      </p:sp>
      <p:pic>
        <p:nvPicPr>
          <p:cNvPr id="13" name="Picture 12" descr="ARPEX Wind Couplings | Couplings | Products | Flender">
            <a:extLst>
              <a:ext uri="{FF2B5EF4-FFF2-40B4-BE49-F238E27FC236}">
                <a16:creationId xmlns:a16="http://schemas.microsoft.com/office/drawing/2014/main" id="{6C828FA8-EAA4-A8D7-43D6-65E1989C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457" y="2057401"/>
            <a:ext cx="3476445" cy="3548331"/>
          </a:xfrm>
          <a:prstGeom prst="rect">
            <a:avLst/>
          </a:prstGeom>
        </p:spPr>
      </p:pic>
      <p:sp>
        <p:nvSpPr>
          <p:cNvPr id="14" name="Google Shape;105;p4">
            <a:extLst>
              <a:ext uri="{FF2B5EF4-FFF2-40B4-BE49-F238E27FC236}">
                <a16:creationId xmlns:a16="http://schemas.microsoft.com/office/drawing/2014/main" id="{7C3B84BA-6139-07C8-51EA-330E684135A2}"/>
              </a:ext>
            </a:extLst>
          </p:cNvPr>
          <p:cNvSpPr txBox="1">
            <a:spLocks noGrp="1"/>
          </p:cNvSpPr>
          <p:nvPr/>
        </p:nvSpPr>
        <p:spPr>
          <a:xfrm>
            <a:off x="8113143" y="5321406"/>
            <a:ext cx="2262997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latin typeface="Times New Roman"/>
              </a:rPr>
              <a:t>Source-Flender </a:t>
            </a:r>
            <a:r>
              <a:rPr lang="en-US" sz="1400" err="1">
                <a:latin typeface="Times New Roman"/>
              </a:rPr>
              <a:t>arpex</a:t>
            </a:r>
            <a:endParaRPr lang="en-US" sz="1400" dirty="0">
              <a:latin typeface="Times New Roman"/>
            </a:endParaRPr>
          </a:p>
        </p:txBody>
      </p:sp>
      <p:sp>
        <p:nvSpPr>
          <p:cNvPr id="16" name="Rechteck 17">
            <a:extLst>
              <a:ext uri="{FF2B5EF4-FFF2-40B4-BE49-F238E27FC236}">
                <a16:creationId xmlns:a16="http://schemas.microsoft.com/office/drawing/2014/main" id="{FF2DC550-E081-83AD-64BF-AFD3415BD68E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8BB0B4C-5AE2-2FC4-A925-B9229794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42723"/>
            <a:ext cx="488498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153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6DCD3D83-E56E-8103-7CA2-8354438BCCA4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4A56FE4F-6F4A-F418-F5BA-F0C215228550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39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73320" y="1376739"/>
            <a:ext cx="11218984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Gearbox</a:t>
            </a:r>
          </a:p>
          <a:p>
            <a:r>
              <a:rPr lang="en-US" dirty="0">
                <a:latin typeface="Times New Roman"/>
                <a:cs typeface="Times New Roman"/>
              </a:rPr>
              <a:t>(1) Previous year Optimus projects</a:t>
            </a:r>
          </a:p>
          <a:p>
            <a:r>
              <a:rPr lang="en-US" dirty="0">
                <a:latin typeface="Times New Roman"/>
                <a:cs typeface="Times New Roman"/>
              </a:rPr>
              <a:t>(2) IEC-61400-4 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Brake</a:t>
            </a:r>
          </a:p>
          <a:p>
            <a:r>
              <a:rPr lang="en-US" dirty="0">
                <a:latin typeface="Times New Roman"/>
                <a:cs typeface="Times New Roman"/>
              </a:rPr>
              <a:t>(1)Svendborg brake- </a:t>
            </a:r>
            <a:r>
              <a:rPr lang="en-US" dirty="0">
                <a:ea typeface="+mn-lt"/>
                <a:cs typeface="+mn-lt"/>
              </a:rPr>
              <a:t>https://svendborg-brakes.com/products/hydraulic-brakes/active-brakes/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Coupling </a:t>
            </a:r>
          </a:p>
          <a:p>
            <a:r>
              <a:rPr lang="en-US" dirty="0">
                <a:latin typeface="Times New Roman"/>
                <a:cs typeface="Times New Roman"/>
              </a:rPr>
              <a:t>(1)Previous year project documents</a:t>
            </a:r>
          </a:p>
          <a:p>
            <a:r>
              <a:rPr lang="en-US" dirty="0">
                <a:latin typeface="Times New Roman"/>
                <a:cs typeface="Times New Roman"/>
              </a:rPr>
              <a:t>(2)Geislinger and flender coupling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https://www.flender.com/en/cas/document/asm_coupling/ziuP--x-S4WQYPTrtKZFUQ/Datenblatt.pdf?refConfigId=ziuP--x-S4WQYPTrtKZFUQ&amp;refMlfb=2LC0371-2BA99-0AF0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https://www.geislinger.com/cms_images/content/Coupling_18.0.pdf</a:t>
            </a:r>
            <a:endParaRPr lang="en-US" dirty="0"/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Times New Roman"/>
            </a:endParaRP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540" y="145123"/>
            <a:ext cx="10515600" cy="1325563"/>
          </a:xfrm>
        </p:spPr>
        <p:txBody>
          <a:bodyPr/>
          <a:lstStyle/>
          <a:p>
            <a:r>
              <a:rPr lang="en-US" sz="2400">
                <a:latin typeface="Times New Roman"/>
                <a:cs typeface="Times New Roman"/>
              </a:rPr>
              <a:t>Bibliography</a:t>
            </a:r>
            <a:r>
              <a:rPr lang="en-US" sz="2400"/>
              <a:t>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0345E6-CF06-28DF-4FC1-25E3760C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1751" y="6542723"/>
            <a:ext cx="560384" cy="32199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154</a:t>
            </a:fld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A123406F-280E-0AE2-1CA5-076787BBFD2B}"/>
              </a:ext>
            </a:extLst>
          </p:cNvPr>
          <p:cNvSpPr/>
          <p:nvPr/>
        </p:nvSpPr>
        <p:spPr>
          <a:xfrm>
            <a:off x="8057951" y="6581315"/>
            <a:ext cx="3969268" cy="233553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Gearbox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Brake</a:t>
            </a:r>
            <a:r>
              <a:rPr lang="it-IT" sz="1400">
                <a:solidFill>
                  <a:srgbClr val="000000"/>
                </a:solidFill>
                <a:latin typeface="Times New Roman"/>
                <a:cs typeface="Times New Roman"/>
              </a:rPr>
              <a:t>, </a:t>
            </a:r>
            <a:r>
              <a:rPr lang="it-IT" sz="1400" err="1">
                <a:solidFill>
                  <a:srgbClr val="000000"/>
                </a:solidFill>
                <a:latin typeface="Times New Roman"/>
                <a:cs typeface="Times New Roman"/>
              </a:rPr>
              <a:t>Coupling</a:t>
            </a:r>
            <a:endParaRPr lang="en-US" sz="1400" err="1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0A1338-E7A7-5577-14B1-2D44C353F0BE}"/>
              </a:ext>
            </a:extLst>
          </p:cNvPr>
          <p:cNvSpPr>
            <a:spLocks noGrp="1"/>
          </p:cNvSpPr>
          <p:nvPr/>
        </p:nvSpPr>
        <p:spPr>
          <a:xfrm>
            <a:off x="-1765360" y="6520981"/>
            <a:ext cx="55960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/>
                </a:solidFill>
                <a:latin typeface="Times New Roman"/>
                <a:cs typeface="Times New Roman"/>
              </a:rPr>
              <a:t>14-10-2025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E2AE4D75-8FC4-4C99-CD30-D0A20D151DD7}"/>
              </a:ext>
            </a:extLst>
          </p:cNvPr>
          <p:cNvSpPr txBox="1"/>
          <p:nvPr/>
        </p:nvSpPr>
        <p:spPr>
          <a:xfrm>
            <a:off x="3795623" y="6520132"/>
            <a:ext cx="6096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>
                <a:latin typeface="Times New Roman"/>
              </a:rPr>
              <a:t>Nehang Jitendra Joshi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391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hqprint"/>
          <a:stretch>
            <a:fillRect/>
          </a:stretch>
        </p:blipFill>
        <p:spPr bwMode="auto">
          <a:xfrm>
            <a:off x="370440" y="264131"/>
            <a:ext cx="1802472" cy="119690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3" name="Picture 14" descr="A black background with blue text  AI-generated content may be incorrect."/>
          <p:cNvPicPr>
            <a:picLocks noChangeAspect="1" noChangeArrowheads="1"/>
          </p:cNvPicPr>
          <p:nvPr/>
        </p:nvPicPr>
        <p:blipFill>
          <a:blip r:embed="rId4" cstate="hqprint"/>
          <a:stretch>
            <a:fillRect/>
          </a:stretch>
        </p:blipFill>
        <p:spPr bwMode="auto">
          <a:xfrm>
            <a:off x="8983394" y="408775"/>
            <a:ext cx="3146894" cy="912599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</p:spPr>
      </p:pic>
      <p:pic>
        <p:nvPicPr>
          <p:cNvPr id="2097154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24" y="55420"/>
            <a:ext cx="3136136" cy="1449926"/>
          </a:xfrm>
          <a:prstGeom prst="rect">
            <a:avLst/>
          </a:prstGeom>
        </p:spPr>
      </p:pic>
      <p:sp>
        <p:nvSpPr>
          <p:cNvPr id="1048585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6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87" name="Free-form: Shape 13"/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590" name="Title 1"/>
          <p:cNvSpPr>
            <a:spLocks noGrp="1"/>
          </p:cNvSpPr>
          <p:nvPr>
            <p:ph type="ctrTitle"/>
          </p:nvPr>
        </p:nvSpPr>
        <p:spPr>
          <a:xfrm>
            <a:off x="721968" y="1796504"/>
            <a:ext cx="10835147" cy="790489"/>
          </a:xfrm>
        </p:spPr>
        <p:txBody>
          <a:bodyPr>
            <a:noAutofit/>
          </a:bodyPr>
          <a:lstStyle/>
          <a:p>
            <a:r>
              <a:rPr lang="it-IT" sz="4400" b="1" dirty="0">
                <a:cs typeface="Times New Roman" panose="02020603050405020304" pitchFamily="18" charset="0"/>
              </a:rPr>
              <a:t>Weekly report: Machine Bed &amp; </a:t>
            </a:r>
            <a:r>
              <a:rPr lang="it-IT" sz="4400" b="1" dirty="0" err="1">
                <a:cs typeface="Times New Roman" panose="02020603050405020304" pitchFamily="18" charset="0"/>
              </a:rPr>
              <a:t>Yaw</a:t>
            </a:r>
            <a:r>
              <a:rPr lang="it-IT" sz="4400" b="1" dirty="0">
                <a:cs typeface="Times New Roman" panose="02020603050405020304" pitchFamily="18" charset="0"/>
              </a:rPr>
              <a:t> System</a:t>
            </a:r>
            <a:endParaRPr lang="en-GB" sz="4400" b="1" dirty="0">
              <a:cs typeface="Times New Roman" panose="02020603050405020304" pitchFamily="18" charset="0"/>
            </a:endParaRPr>
          </a:p>
        </p:txBody>
      </p:sp>
      <p:sp>
        <p:nvSpPr>
          <p:cNvPr id="1048591" name="Subtitle 2"/>
          <p:cNvSpPr>
            <a:spLocks noGrp="1"/>
          </p:cNvSpPr>
          <p:nvPr>
            <p:ph type="subTitle" idx="1"/>
          </p:nvPr>
        </p:nvSpPr>
        <p:spPr>
          <a:xfrm>
            <a:off x="1882874" y="3481288"/>
            <a:ext cx="8426245" cy="1371616"/>
          </a:xfrm>
        </p:spPr>
        <p:txBody>
          <a:bodyPr>
            <a:normAutofit/>
          </a:bodyPr>
          <a:lstStyle/>
          <a:p>
            <a:r>
              <a:rPr lang="it-IT" sz="2000" dirty="0">
                <a:cs typeface="Times New Roman" panose="02020603050405020304" pitchFamily="18" charset="0"/>
              </a:rPr>
              <a:t>Week # 3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Date: 14/10/2025</a:t>
            </a:r>
          </a:p>
          <a:p>
            <a:r>
              <a:rPr lang="it-IT" sz="2000" dirty="0">
                <a:cs typeface="Times New Roman" panose="02020603050405020304" pitchFamily="18" charset="0"/>
              </a:rPr>
              <a:t>Supervisor: Prof. </a:t>
            </a:r>
            <a:r>
              <a:rPr lang="it-IT" sz="2000" dirty="0" err="1">
                <a:cs typeface="Times New Roman" panose="02020603050405020304" pitchFamily="18" charset="0"/>
              </a:rPr>
              <a:t>Quell</a:t>
            </a:r>
            <a:r>
              <a:rPr lang="it-IT" sz="2000" dirty="0">
                <a:cs typeface="Times New Roman" panose="02020603050405020304" pitchFamily="18" charset="0"/>
              </a:rPr>
              <a:t> Peter</a:t>
            </a:r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1048592" name="Textfeld 12"/>
          <p:cNvSpPr txBox="1"/>
          <p:nvPr/>
        </p:nvSpPr>
        <p:spPr>
          <a:xfrm>
            <a:off x="1724774" y="5112720"/>
            <a:ext cx="87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cs typeface="Times New Roman" panose="02020603050405020304" pitchFamily="18" charset="0"/>
              </a:rPr>
              <a:t>Group </a:t>
            </a:r>
            <a:r>
              <a:rPr lang="de-DE" sz="1400" b="1" dirty="0" err="1">
                <a:cs typeface="Times New Roman" panose="02020603050405020304" pitchFamily="18" charset="0"/>
              </a:rPr>
              <a:t>members</a:t>
            </a:r>
            <a:r>
              <a:rPr lang="de-DE" sz="1400" b="1" dirty="0">
                <a:cs typeface="Times New Roman" panose="02020603050405020304" pitchFamily="18" charset="0"/>
              </a:rPr>
              <a:t>: </a:t>
            </a:r>
            <a:r>
              <a:rPr lang="de-DE" sz="1400" dirty="0">
                <a:cs typeface="Times New Roman" panose="02020603050405020304" pitchFamily="18" charset="0"/>
              </a:rPr>
              <a:t>Shoukat Abbas, </a:t>
            </a:r>
            <a:r>
              <a:rPr lang="de-DE" sz="1400" dirty="0" err="1">
                <a:cs typeface="Times New Roman" panose="02020603050405020304" pitchFamily="18" charset="0"/>
              </a:rPr>
              <a:t>Luksh</a:t>
            </a:r>
            <a:r>
              <a:rPr lang="de-DE" sz="1400" dirty="0">
                <a:cs typeface="Times New Roman" panose="02020603050405020304" pitchFamily="18" charset="0"/>
              </a:rPr>
              <a:t> Chawla, </a:t>
            </a:r>
            <a:r>
              <a:rPr lang="de-DE" sz="1400" dirty="0" err="1">
                <a:cs typeface="Times New Roman" panose="02020603050405020304" pitchFamily="18" charset="0"/>
              </a:rPr>
              <a:t>Sathishkumar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Venkatachalam</a:t>
            </a:r>
            <a:r>
              <a:rPr lang="de-DE" sz="1400" dirty="0">
                <a:cs typeface="Times New Roman" panose="02020603050405020304" pitchFamily="18" charset="0"/>
              </a:rPr>
              <a:t>, </a:t>
            </a:r>
            <a:r>
              <a:rPr lang="de-DE" sz="1400" dirty="0" err="1">
                <a:cs typeface="Times New Roman" panose="02020603050405020304" pitchFamily="18" charset="0"/>
              </a:rPr>
              <a:t>Shrihari</a:t>
            </a:r>
            <a:r>
              <a:rPr lang="de-DE" sz="1400" dirty="0"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cs typeface="Times New Roman" panose="02020603050405020304" pitchFamily="18" charset="0"/>
              </a:rPr>
              <a:t>Kadam</a:t>
            </a:r>
            <a:endParaRPr lang="de-DE" sz="1400" dirty="0">
              <a:cs typeface="Times New Roman" panose="02020603050405020304" pitchFamily="18" charset="0"/>
            </a:endParaRP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879AB1E0-798E-E420-A7ED-B3E278F46629}"/>
              </a:ext>
            </a:extLst>
          </p:cNvPr>
          <p:cNvSpPr/>
          <p:nvPr/>
        </p:nvSpPr>
        <p:spPr>
          <a:xfrm>
            <a:off x="66898" y="6519521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28603D9-DEDB-7D33-886B-2B10F9C0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3417" y="6513969"/>
            <a:ext cx="4386493" cy="428007"/>
          </a:xfrm>
        </p:spPr>
        <p:txBody>
          <a:bodyPr/>
          <a:lstStyle/>
          <a:p>
            <a:pPr lvl="0"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720E11-CFBC-FE4E-D5D1-4ADBC9521E20}"/>
              </a:ext>
            </a:extLst>
          </p:cNvPr>
          <p:cNvSpPr txBox="1">
            <a:spLocks/>
          </p:cNvSpPr>
          <p:nvPr/>
        </p:nvSpPr>
        <p:spPr>
          <a:xfrm>
            <a:off x="2951498" y="6471935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324932-45C7-8701-BE59-9A0A9FE6CF8C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FE06D-73E6-522B-BB15-F85776617848}"/>
              </a:ext>
            </a:extLst>
          </p:cNvPr>
          <p:cNvSpPr txBox="1">
            <a:spLocks/>
          </p:cNvSpPr>
          <p:nvPr/>
        </p:nvSpPr>
        <p:spPr>
          <a:xfrm>
            <a:off x="-2089" y="6553369"/>
            <a:ext cx="2689306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2E392-347D-31AE-9325-D6AB79468CE0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439320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13F6232-4F06-48BA-8F69-BF531F607829}" type="slidenum">
              <a:rPr lang="en-GB" sz="1400" smtClean="0">
                <a:solidFill>
                  <a:prstClr val="white"/>
                </a:solidFill>
                <a:latin typeface="Aptos"/>
              </a:rPr>
              <a:pPr>
                <a:defRPr/>
              </a:pPr>
              <a:t>155</a:t>
            </a:fld>
            <a:endParaRPr lang="en-GB" sz="1400" dirty="0">
              <a:solidFill>
                <a:prstClr val="white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66898" y="6519521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3417" y="6513969"/>
            <a:ext cx="4386493" cy="428007"/>
          </a:xfrm>
        </p:spPr>
        <p:txBody>
          <a:bodyPr/>
          <a:lstStyle/>
          <a:p>
            <a:pPr lvl="0"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74" y="689947"/>
            <a:ext cx="9468465" cy="1020998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243C4-0AFA-B8A2-C658-97956AAEB208}"/>
              </a:ext>
            </a:extLst>
          </p:cNvPr>
          <p:cNvSpPr txBox="1"/>
          <p:nvPr/>
        </p:nvSpPr>
        <p:spPr>
          <a:xfrm>
            <a:off x="1519956" y="1884703"/>
            <a:ext cx="9125712" cy="512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3-Point Suspension Example Optimus-92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3-Point Suspension Design Requirements for Machine Bed and study model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Free Body Diagram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Objective &amp; Scope of the Load Transfer Tool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Accurate Loads: From Input to Design Check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Yaw Bearing Diameter Estimation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Reference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IN" sz="2000" dirty="0"/>
            </a:br>
            <a:endParaRPr lang="en-US" altLang="en-US" sz="2000" dirty="0"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471935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2089" y="6553369"/>
            <a:ext cx="2689306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2  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093F4-4367-B8F5-4118-91A3A6F9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7E66B33-4D78-6414-861C-6C2001A7A37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439320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326202-291D-3BAC-AB9B-E57333248F6E}"/>
              </a:ext>
            </a:extLst>
          </p:cNvPr>
          <p:cNvCxnSpPr/>
          <p:nvPr/>
        </p:nvCxnSpPr>
        <p:spPr>
          <a:xfrm>
            <a:off x="473320" y="1486512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A0E818-AE69-BAEE-9156-91734F34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6837" y="832320"/>
            <a:ext cx="15408910" cy="5859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3-Point Suspension Example Optimus-92</a:t>
            </a:r>
            <a:endParaRPr lang="en-IN" altLang="en-US" sz="3600" b="1" dirty="0">
              <a:cs typeface="Times New Roman" panose="02020603050405020304" pitchFamily="18" charset="0"/>
            </a:endParaRPr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A9756821-6C5B-7726-FC1D-AEBE5DDED20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DE99BA5-CB86-D8F6-4EFA-8739A41D351A}"/>
              </a:ext>
            </a:extLst>
          </p:cNvPr>
          <p:cNvSpPr txBox="1">
            <a:spLocks/>
          </p:cNvSpPr>
          <p:nvPr/>
        </p:nvSpPr>
        <p:spPr>
          <a:xfrm>
            <a:off x="2932837" y="6479646"/>
            <a:ext cx="6322142" cy="378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838200" y="1866666"/>
            <a:ext cx="55625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Suspension system</a:t>
            </a:r>
            <a:br>
              <a:rPr lang="en-US" sz="2000" dirty="0"/>
            </a:br>
            <a:r>
              <a:rPr lang="en-US" sz="2000" dirty="0"/>
              <a:t>3-Point Suspension (Main Bearing + 2 Torque Arms)</a:t>
            </a:r>
            <a:br>
              <a:rPr lang="en-US" sz="2000" dirty="0"/>
            </a:br>
            <a:br>
              <a:rPr lang="en-US" sz="2000" b="1" dirty="0"/>
            </a:br>
            <a:r>
              <a:rPr lang="en-US" sz="2200" b="1" dirty="0"/>
              <a:t>Main Bearing</a:t>
            </a:r>
            <a:br>
              <a:rPr lang="en-US" sz="2000" b="1" dirty="0"/>
            </a:br>
            <a:r>
              <a:rPr lang="en-US" sz="2000" dirty="0"/>
              <a:t>Double-row spherical roller bearing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Yaw Bearing</a:t>
            </a:r>
            <a:br>
              <a:rPr lang="en-US" sz="2000" b="1" dirty="0"/>
            </a:br>
            <a:r>
              <a:rPr lang="en-US" sz="2000" dirty="0"/>
              <a:t>Four-point Roller bearing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/>
              <a:t>Yaw Systems</a:t>
            </a:r>
            <a:br>
              <a:rPr lang="en-US" sz="2000" b="1" dirty="0"/>
            </a:br>
            <a:r>
              <a:rPr lang="en-US" sz="2000" dirty="0"/>
              <a:t>Electric yaw drives + brakes + control loop</a:t>
            </a:r>
            <a:r>
              <a:rPr lang="en-US" sz="2000" dirty="0">
                <a:hlinkClick r:id="rId2" action="ppaction://hlinksldjump"/>
              </a:rPr>
              <a:t>[1]</a:t>
            </a:r>
            <a:endParaRPr lang="en-US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7733"/>
            <a:ext cx="5867399" cy="4270693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7912359" y="6513969"/>
            <a:ext cx="4277551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0208588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6852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74133" y="767079"/>
            <a:ext cx="11639550" cy="642620"/>
          </a:xfrm>
        </p:spPr>
        <p:txBody>
          <a:bodyPr>
            <a:no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Design Requirement for Bed Plate with 3-point Suspension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5671" y="2071626"/>
            <a:ext cx="7427942" cy="50108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2. </a:t>
            </a:r>
            <a:r>
              <a:rPr sz="2000" dirty="0">
                <a:cs typeface="Times New Roman" panose="02020603050405020304" pitchFamily="18" charset="0"/>
              </a:rPr>
              <a:t>Supports must form a wide triangle for stiffness &amp; stability.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3. </a:t>
            </a:r>
            <a:r>
              <a:rPr sz="2000" dirty="0">
                <a:cs typeface="Times New Roman" panose="02020603050405020304" pitchFamily="18" charset="0"/>
              </a:rPr>
              <a:t>Load transfer: rotor → bearing → gearbox → bedplate → tower.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4. </a:t>
            </a:r>
            <a:r>
              <a:rPr sz="2000" dirty="0">
                <a:cs typeface="Times New Roman" panose="02020603050405020304" pitchFamily="18" charset="0"/>
              </a:rPr>
              <a:t>Limit deflection &amp; misalignment between shaft and gearbox.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5. </a:t>
            </a:r>
            <a:r>
              <a:rPr sz="2000" dirty="0">
                <a:cs typeface="Times New Roman" panose="02020603050405020304" pitchFamily="18" charset="0"/>
              </a:rPr>
              <a:t>Dynamic design – natural frequency above main excitation range.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lang="en-IN" sz="2000" dirty="0">
                <a:cs typeface="Times New Roman" panose="02020603050405020304" pitchFamily="18" charset="0"/>
              </a:rPr>
              <a:t>6. </a:t>
            </a:r>
            <a:r>
              <a:rPr sz="2000" dirty="0">
                <a:cs typeface="Times New Roman" panose="02020603050405020304" pitchFamily="18" charset="0"/>
              </a:rPr>
              <a:t>Thermal &amp; vibration isolation at each support.</a:t>
            </a:r>
          </a:p>
        </p:txBody>
      </p:sp>
      <p:sp>
        <p:nvSpPr>
          <p:cNvPr id="3" name="Rechteck 17">
            <a:extLst>
              <a:ext uri="{FF2B5EF4-FFF2-40B4-BE49-F238E27FC236}">
                <a16:creationId xmlns:a16="http://schemas.microsoft.com/office/drawing/2014/main" id="{52870116-B2D5-1E40-8D31-7CEA20BEBAF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C86CCF-6722-6587-96B5-4A5565A9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324042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259C9F-41E4-07BA-79E7-3A0E7DF88854}"/>
              </a:ext>
            </a:extLst>
          </p:cNvPr>
          <p:cNvSpPr txBox="1">
            <a:spLocks/>
          </p:cNvSpPr>
          <p:nvPr/>
        </p:nvSpPr>
        <p:spPr>
          <a:xfrm>
            <a:off x="2932837" y="6479646"/>
            <a:ext cx="6322142" cy="3783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0B9984-725F-CD7C-5B36-A778791AE10C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3D910C-535A-2702-8420-2444F8177B0E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5C5D620-13CF-40E2-4B48-4EB2115404DE}"/>
              </a:ext>
            </a:extLst>
          </p:cNvPr>
          <p:cNvSpPr txBox="1">
            <a:spLocks/>
          </p:cNvSpPr>
          <p:nvPr/>
        </p:nvSpPr>
        <p:spPr>
          <a:xfrm>
            <a:off x="7912359" y="6513969"/>
            <a:ext cx="4277551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pic>
        <p:nvPicPr>
          <p:cNvPr id="12" name="Picture 11" descr="WhatsApp Image 2025-10-10 at 20.41.19_63ddf4b6">
            <a:extLst>
              <a:ext uri="{FF2B5EF4-FFF2-40B4-BE49-F238E27FC236}">
                <a16:creationId xmlns:a16="http://schemas.microsoft.com/office/drawing/2014/main" id="{D99F8727-1B47-E8D5-BDFE-54ACD11B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700" y="2569925"/>
            <a:ext cx="4511675" cy="2193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C92A95-DA25-5381-7A46-8F2FD0F21298}"/>
              </a:ext>
            </a:extLst>
          </p:cNvPr>
          <p:cNvSpPr txBox="1"/>
          <p:nvPr/>
        </p:nvSpPr>
        <p:spPr>
          <a:xfrm>
            <a:off x="565671" y="1769940"/>
            <a:ext cx="891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cs typeface="Times New Roman" panose="02020603050405020304" pitchFamily="18" charset="0"/>
              </a:rPr>
              <a:t>1. Rigid bedplate structure (steel cast/welded) with high fatigue strength. </a:t>
            </a:r>
            <a:r>
              <a:rPr lang="en-IN" altLang="en-GB" sz="2000" dirty="0">
                <a:solidFill>
                  <a:prstClr val="black"/>
                </a:solidFill>
                <a:cs typeface="Times New Roman" panose="02020603050405020304" pitchFamily="18" charset="0"/>
                <a:hlinkClick r:id="rId3" action="ppaction://hlinksldjump"/>
              </a:rPr>
              <a:t>[2]</a:t>
            </a:r>
            <a:endParaRPr lang="en-IN" altLang="en-GB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endParaRPr lang="en-GB" sz="2000" dirty="0"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28E7E-3D3B-288B-C0B9-9DC15DE2978F}"/>
              </a:ext>
            </a:extLst>
          </p:cNvPr>
          <p:cNvSpPr txBox="1"/>
          <p:nvPr/>
        </p:nvSpPr>
        <p:spPr>
          <a:xfrm>
            <a:off x="7861616" y="5047231"/>
            <a:ext cx="4077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400" i="1" dirty="0">
                <a:cs typeface="Times New Roman" panose="02020603050405020304" pitchFamily="18" charset="0"/>
              </a:rPr>
              <a:t>3-point </a:t>
            </a:r>
            <a:r>
              <a:rPr lang="de-DE" sz="1400" i="1" dirty="0" err="1">
                <a:cs typeface="Times New Roman" panose="02020603050405020304" pitchFamily="18" charset="0"/>
              </a:rPr>
              <a:t>suspension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concept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from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lecture</a:t>
            </a:r>
            <a:r>
              <a:rPr lang="de-DE" sz="1400" i="1" dirty="0">
                <a:cs typeface="Times New Roman" panose="02020603050405020304" pitchFamily="18" charset="0"/>
              </a:rPr>
              <a:t> </a:t>
            </a:r>
            <a:r>
              <a:rPr lang="de-DE" sz="1400" i="1" dirty="0" err="1">
                <a:cs typeface="Times New Roman" panose="02020603050405020304" pitchFamily="18" charset="0"/>
              </a:rPr>
              <a:t>drivetrain</a:t>
            </a:r>
            <a:endParaRPr lang="de-DE" sz="1400" i="1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159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1936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6599" y="651801"/>
            <a:ext cx="11794617" cy="677545"/>
          </a:xfrm>
        </p:spPr>
        <p:txBody>
          <a:bodyPr>
            <a:noAutofit/>
          </a:bodyPr>
          <a:lstStyle/>
          <a:p>
            <a:pPr algn="ctr"/>
            <a:r>
              <a:rPr lang="en-IN" altLang="en-US" sz="3600" b="1" dirty="0">
                <a:cs typeface="Times New Roman" panose="02020603050405020304" pitchFamily="18" charset="0"/>
                <a:sym typeface="+mn-ea"/>
              </a:rPr>
              <a:t>Study Models For Bed plate - Optimus 92 LE with Hybrid Str.</a:t>
            </a:r>
            <a:endParaRPr lang="de-DE" sz="36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 descr="24"/>
          <p:cNvPicPr>
            <a:picLocks noChangeAspect="1"/>
          </p:cNvPicPr>
          <p:nvPr/>
        </p:nvPicPr>
        <p:blipFill>
          <a:blip r:embed="rId3"/>
          <a:srcRect b="5730"/>
          <a:stretch>
            <a:fillRect/>
          </a:stretch>
        </p:blipFill>
        <p:spPr>
          <a:xfrm>
            <a:off x="643890" y="1523365"/>
            <a:ext cx="4861560" cy="2423795"/>
          </a:xfrm>
          <a:prstGeom prst="rect">
            <a:avLst/>
          </a:prstGeom>
        </p:spPr>
      </p:pic>
      <p:pic>
        <p:nvPicPr>
          <p:cNvPr id="7" name="Picture 6" descr="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10" y="1523365"/>
            <a:ext cx="4860290" cy="26162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8182" y="3934865"/>
            <a:ext cx="11082655" cy="271589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2000" b="1" dirty="0">
                <a:cs typeface="Times New Roman" panose="02020603050405020304" pitchFamily="18" charset="0"/>
              </a:rPr>
              <a:t>Optimized Load Transfer:</a:t>
            </a:r>
            <a:r>
              <a:rPr lang="en-IN" sz="2000" b="1" dirty="0">
                <a:cs typeface="Times New Roman" panose="02020603050405020304" pitchFamily="18" charset="0"/>
              </a:rPr>
              <a:t>    </a:t>
            </a:r>
            <a:r>
              <a:rPr sz="2000" dirty="0">
                <a:cs typeface="Times New Roman" panose="02020603050405020304" pitchFamily="18" charset="0"/>
              </a:rPr>
              <a:t>Main bearing and torque arm supports positioned above tower radius ensure efficient load flow into the tower with minimal deformation.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sz="2000" b="1" dirty="0">
                <a:cs typeface="Times New Roman" panose="02020603050405020304" pitchFamily="18" charset="0"/>
              </a:rPr>
              <a:t>Structural Efficiency:</a:t>
            </a:r>
            <a:r>
              <a:rPr lang="en-IN" sz="2000" dirty="0">
                <a:cs typeface="Times New Roman" panose="02020603050405020304" pitchFamily="18" charset="0"/>
              </a:rPr>
              <a:t>  </a:t>
            </a:r>
            <a:r>
              <a:rPr sz="2000" dirty="0">
                <a:cs typeface="Times New Roman" panose="02020603050405020304" pitchFamily="18" charset="0"/>
              </a:rPr>
              <a:t>Cast iron (EN-GJS-400-18-LT) bed with variable wall thickness and smooth transitions reduces stress concentration while maintaining stiffness and low weight.</a:t>
            </a:r>
          </a:p>
          <a:p>
            <a:endParaRPr sz="2000" dirty="0">
              <a:cs typeface="Times New Roman" panose="02020603050405020304" pitchFamily="18" charset="0"/>
            </a:endParaRPr>
          </a:p>
          <a:p>
            <a:r>
              <a:rPr sz="2000" b="1" dirty="0">
                <a:cs typeface="Times New Roman" panose="02020603050405020304" pitchFamily="18" charset="0"/>
              </a:rPr>
              <a:t>Functional Integration:</a:t>
            </a:r>
            <a:r>
              <a:rPr lang="en-IN" sz="2000" b="1" dirty="0">
                <a:cs typeface="Times New Roman" panose="02020603050405020304" pitchFamily="18" charset="0"/>
              </a:rPr>
              <a:t> </a:t>
            </a:r>
            <a:r>
              <a:rPr sz="2000" dirty="0">
                <a:cs typeface="Times New Roman" panose="02020603050405020304" pitchFamily="18" charset="0"/>
              </a:rPr>
              <a:t>5° tilt provides rotor tip clearance; welded rear truss with cross-girders improves torsional rigidity and simplifies maintenance access.</a:t>
            </a:r>
          </a:p>
        </p:txBody>
      </p:sp>
      <p:sp>
        <p:nvSpPr>
          <p:cNvPr id="2" name="Rechteck 17">
            <a:extLst>
              <a:ext uri="{FF2B5EF4-FFF2-40B4-BE49-F238E27FC236}">
                <a16:creationId xmlns:a16="http://schemas.microsoft.com/office/drawing/2014/main" id="{D0088FC9-49CB-F36C-7B5F-6A88762FE0B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DA31B9-751F-2990-E3AA-EC2A7F695341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D77DA1-BD97-4429-8BC6-84EBF55D2005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178B791-6046-C67F-4D67-0A46522A7158}"/>
              </a:ext>
            </a:extLst>
          </p:cNvPr>
          <p:cNvSpPr txBox="1">
            <a:spLocks/>
          </p:cNvSpPr>
          <p:nvPr/>
        </p:nvSpPr>
        <p:spPr>
          <a:xfrm>
            <a:off x="7921691" y="6513969"/>
            <a:ext cx="4268220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76CD071-99FC-C4E3-AEC8-5AE9F312A6D7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BB4A702-D845-119C-82AB-C42E5F52FA0E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6884-44E6-291C-6127-EED2BAC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Bibliography</a:t>
            </a:r>
            <a:r>
              <a:rPr lang="it-IT" dirty="0"/>
              <a:t> – Management team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03B6-F65D-2076-3112-70737390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[1]	“Variable Speed Control for Wind Turbine Acoustics.” Accessed: Oct. 10, 2025. [Online]. Available: https://xray.greyb.com/wind-turbines/variable-speed-noise-reduction</a:t>
            </a:r>
          </a:p>
          <a:p>
            <a:r>
              <a:rPr lang="en-GB" dirty="0"/>
              <a:t>[2]	A. Ning and K. Dykes, “Understanding the benefits and limitations of increasing maximum rotor tip speed for utility-scale wind turbines,” </a:t>
            </a:r>
            <a:r>
              <a:rPr lang="en-GB" i="1" dirty="0"/>
              <a:t>J Phys Conf Ser</a:t>
            </a:r>
            <a:r>
              <a:rPr lang="en-GB" dirty="0"/>
              <a:t>, vol. 524, no. 1, 2014, </a:t>
            </a:r>
            <a:r>
              <a:rPr lang="en-GB" dirty="0" err="1"/>
              <a:t>doi</a:t>
            </a:r>
            <a:r>
              <a:rPr lang="en-GB" dirty="0"/>
              <a:t>: 10.1088/1742-6596/524/1/012087.</a:t>
            </a:r>
          </a:p>
          <a:p>
            <a:r>
              <a:rPr lang="en-GB" dirty="0"/>
              <a:t>[3]	“Chapter 11. Environmental noise,” 2022.</a:t>
            </a:r>
          </a:p>
          <a:p>
            <a:r>
              <a:rPr lang="en-GB" dirty="0"/>
              <a:t>[4]	Y. A. Farghaly, F. A. A. </a:t>
            </a:r>
            <a:r>
              <a:rPr lang="en-GB" dirty="0" err="1"/>
              <a:t>Hemeida</a:t>
            </a:r>
            <a:r>
              <a:rPr lang="en-GB" dirty="0"/>
              <a:t>, and S. Salah, “Noise utilization as an approach for reducing energy consumption in street lighting,”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vol. 14, no. 7, p. e0219373, Jul. 2019, </a:t>
            </a:r>
            <a:r>
              <a:rPr lang="en-GB" dirty="0" err="1"/>
              <a:t>doi</a:t>
            </a:r>
            <a:r>
              <a:rPr lang="en-GB" dirty="0"/>
              <a:t>: 10.1371/JOURNAL.PONE.0219373.</a:t>
            </a:r>
          </a:p>
          <a:p>
            <a:r>
              <a:rPr lang="en-GB" dirty="0"/>
              <a:t>[5]	“</a:t>
            </a:r>
            <a:r>
              <a:rPr lang="en-GB" dirty="0" err="1"/>
              <a:t>Rüzgâr</a:t>
            </a:r>
            <a:r>
              <a:rPr lang="en-GB" dirty="0"/>
              <a:t> </a:t>
            </a:r>
            <a:r>
              <a:rPr lang="en-GB" dirty="0" err="1"/>
              <a:t>türbinlerinin</a:t>
            </a:r>
            <a:r>
              <a:rPr lang="en-GB" dirty="0"/>
              <a:t> </a:t>
            </a:r>
            <a:r>
              <a:rPr lang="en-GB" dirty="0" err="1"/>
              <a:t>gürültü</a:t>
            </a:r>
            <a:r>
              <a:rPr lang="en-GB" dirty="0"/>
              <a:t> </a:t>
            </a:r>
            <a:r>
              <a:rPr lang="en-GB" dirty="0" err="1"/>
              <a:t>etkisi</a:t>
            </a:r>
            <a:r>
              <a:rPr lang="en-GB" dirty="0"/>
              <a:t> | </a:t>
            </a:r>
            <a:r>
              <a:rPr lang="en-GB" dirty="0" err="1"/>
              <a:t>temizmekan</a:t>
            </a:r>
            <a:r>
              <a:rPr lang="en-GB" dirty="0"/>
              <a:t>.” Accessed: Oct. 10, 2025. [Online]. Available: </a:t>
            </a:r>
            <a:r>
              <a:rPr lang="en-GB" dirty="0">
                <a:hlinkClick r:id="rId2"/>
              </a:rPr>
              <a:t>https://www.temizmekan.com/ruzgar-turbinlerinin-gurultu-etkisi/</a:t>
            </a:r>
            <a:endParaRPr lang="en-GB" dirty="0"/>
          </a:p>
          <a:p>
            <a:r>
              <a:rPr lang="en-GB" dirty="0"/>
              <a:t>[6]	A. </a:t>
            </a:r>
            <a:r>
              <a:rPr lang="en-GB" dirty="0" err="1"/>
              <a:t>Schaffarczyk</a:t>
            </a:r>
            <a:r>
              <a:rPr lang="en-GB" dirty="0"/>
              <a:t>, “Understanding Wind Power Technology.”, 2014</a:t>
            </a:r>
          </a:p>
          <a:p>
            <a:r>
              <a:rPr lang="en-GB" dirty="0"/>
              <a:t>[7]	S. Deshmukh, S. Bhattacharya, A. Jain, and A. R. Paul, “Wind turbine noise and its mitigation techniques: A review,” </a:t>
            </a:r>
            <a:r>
              <a:rPr lang="en-GB" i="1" dirty="0"/>
              <a:t>Energy Procedia</a:t>
            </a:r>
            <a:r>
              <a:rPr lang="en-GB" dirty="0"/>
              <a:t>, vol. 160, pp. 633–640, 2019, </a:t>
            </a:r>
            <a:r>
              <a:rPr lang="en-GB" dirty="0" err="1"/>
              <a:t>doi</a:t>
            </a:r>
            <a:r>
              <a:rPr lang="en-GB" dirty="0"/>
              <a:t>: 10.1016/j.egypro.2019.02.215.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7187-C591-CA98-D12F-F21DD46E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4A78-0CE7-A287-29FC-D868CD2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SI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DCB6-6163-C03F-8F96-00CFF80B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8DB3D4-FED1-DA5D-790B-14EF09F2AC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138" y="6564313"/>
            <a:ext cx="5595937" cy="365125"/>
          </a:xfrm>
        </p:spPr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158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FB2AE-9954-997D-DAAC-90EA2471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8238E0F7-F264-1A82-C845-7116DF0FC8D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90F7242B-6359-269F-B317-763505CDB2A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F9BA5728-3E73-3CB6-F685-3B5FA3BAA7AA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BB39B333-8E0D-452F-093D-7D352EB5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The Free Body Diagram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5DEA0-0E25-EE0B-BA4E-C27A3978116C}"/>
              </a:ext>
            </a:extLst>
          </p:cNvPr>
          <p:cNvSpPr txBox="1"/>
          <p:nvPr/>
        </p:nvSpPr>
        <p:spPr>
          <a:xfrm>
            <a:off x="8668369" y="4665559"/>
            <a:ext cx="3258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-US" sz="1400" b="0" i="1" dirty="0">
              <a:solidFill>
                <a:srgbClr val="111111"/>
              </a:solidFill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C2CEE-B3E2-2126-AE6D-154683E47FAF}"/>
              </a:ext>
            </a:extLst>
          </p:cNvPr>
          <p:cNvSpPr txBox="1"/>
          <p:nvPr/>
        </p:nvSpPr>
        <p:spPr>
          <a:xfrm>
            <a:off x="813619" y="1769940"/>
            <a:ext cx="61205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7" y="1553527"/>
            <a:ext cx="6422274" cy="49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7" y="1590326"/>
            <a:ext cx="4591436" cy="4623862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932113" y="6538913"/>
            <a:ext cx="3449637" cy="375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688424" y="6356349"/>
            <a:ext cx="4348066" cy="9308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</a:endParaRPr>
          </a:p>
          <a:p>
            <a:pPr>
              <a:defRPr/>
            </a:pP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37555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484776"/>
            <a:ext cx="12207494" cy="37322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84417" y="438538"/>
            <a:ext cx="11218983" cy="89065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The Objective &amp; Scope of the Load Transfer Tool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031273" y="1570975"/>
            <a:ext cx="10672127" cy="4467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+mj-lt"/>
              </a:rPr>
              <a:t>Objective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To accurately calculate the Reaction Forces on the machine bed's three support points. We need these forces to size the structure.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Input: </a:t>
            </a:r>
          </a:p>
          <a:p>
            <a:pPr marL="0" indent="0">
              <a:buNone/>
            </a:pPr>
            <a:r>
              <a:rPr lang="en-US" sz="2000" dirty="0"/>
              <a:t>Rotor Loads (</a:t>
            </a:r>
            <a:r>
              <a:rPr lang="en-US" sz="2000" dirty="0" err="1"/>
              <a:t>Fx</a:t>
            </a:r>
            <a:r>
              <a:rPr lang="en-US" sz="2000" dirty="0"/>
              <a:t>​,Fy​,Fz​) from the Rotor Coordinate System. This is the raw data from the blades.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Output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Precise loads for the Main Bearing and Torque Arm Stands. These numbers are critical for 3-point suspension design.</a:t>
            </a:r>
            <a:br>
              <a:rPr lang="en-US" sz="2000" dirty="0"/>
            </a:br>
            <a:br>
              <a:rPr lang="en-US" sz="2000" dirty="0"/>
            </a:br>
            <a:r>
              <a:rPr lang="en-US" sz="2200" b="1" dirty="0">
                <a:latin typeface="+mj-lt"/>
              </a:rPr>
              <a:t>Value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000" dirty="0"/>
              <a:t>It ensures Statically Determinate Support by providing reliable force data for a strong, easy to level bed.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191547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D1294FB-4FB1-B9A9-3F30-6F51342C6D00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7856376" y="6356349"/>
            <a:ext cx="4254662" cy="7069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7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84417" y="365126"/>
            <a:ext cx="11076212" cy="88454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Accurate Loads: From Input to Design Check</a:t>
            </a:r>
            <a:endParaRPr lang="en-IN" altLang="en-US" sz="4000" b="1" dirty="0"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112891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ABF913-698A-64B2-AFD2-74D4242348EB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12358" y="609743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 action="ppaction://hlinksldjump"/>
              </a:rPr>
              <a:t>[3]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7763069" y="6356349"/>
            <a:ext cx="4273421" cy="762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42FB4-97F5-419F-3D96-E81DEC1D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42" y="1474112"/>
            <a:ext cx="8554041" cy="437541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F253707A-4B70-F617-8B3E-0A8AE1FA5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417" y="1459159"/>
            <a:ext cx="2927377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Quick Results: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Enter rotor forces → get bed support reactions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Method: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Uses static equations (ΣF = 0, ΣM = 0) for load transfer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Design Use: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Helps check torque-arm strength and main-bearing sizing.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7" y="1368523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247649" y="626552"/>
            <a:ext cx="11692518" cy="89882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Yaw Bearing Diameter Estimation   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668C50-B0D0-62B9-849E-8EB43C8CBF64}"/>
              </a:ext>
            </a:extLst>
          </p:cNvPr>
          <p:cNvSpPr txBox="1">
            <a:spLocks/>
          </p:cNvSpPr>
          <p:nvPr/>
        </p:nvSpPr>
        <p:spPr>
          <a:xfrm>
            <a:off x="2932837" y="6538183"/>
            <a:ext cx="6322142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2951498" y="6522998"/>
            <a:ext cx="3645245" cy="418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7921691" y="6513969"/>
            <a:ext cx="4268220" cy="4280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5893" y="6479647"/>
            <a:ext cx="324042" cy="46233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D2BC5-C1C7-EF85-CE52-9183442E8BA4}"/>
              </a:ext>
            </a:extLst>
          </p:cNvPr>
          <p:cNvSpPr txBox="1"/>
          <p:nvPr/>
        </p:nvSpPr>
        <p:spPr>
          <a:xfrm>
            <a:off x="809069" y="1530701"/>
            <a:ext cx="1056967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/>
              <a:t>Yaw Bearing Diameter:</a:t>
            </a:r>
            <a:br>
              <a:rPr lang="en-GB" sz="2000" b="1" dirty="0"/>
            </a:br>
            <a:endParaRPr lang="en-GB" sz="2000" b="1" dirty="0"/>
          </a:p>
          <a:p>
            <a:r>
              <a:rPr lang="en-GB" sz="2000" dirty="0"/>
              <a:t>Influencing with tower top diameter. In contact with the “tower team”, the top diameter is likely to be around 3.5m.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7742B-7713-96C4-00C6-60F1CDBA1C17}"/>
                  </a:ext>
                </a:extLst>
              </p:cNvPr>
              <p:cNvSpPr txBox="1"/>
              <p:nvPr/>
            </p:nvSpPr>
            <p:spPr>
              <a:xfrm>
                <a:off x="2932837" y="2748818"/>
                <a:ext cx="5919020" cy="273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tower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tower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pPr>
                  <a:buNone/>
                </a:pPr>
                <a:endParaRPr lang="ar-AE" sz="20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Syria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Shakti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Syria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0" i="1"/>
                                <m:t>rotor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000" b="0" i="1"/>
                                <m:t>Shakti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  <a:p>
                <a:pPr>
                  <a:buNone/>
                </a:pPr>
                <a:endParaRPr lang="ar-AE" sz="2000" b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1"/>
                            <m:t>tower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,</m:t>
                          </m:r>
                          <m:r>
                            <m:rPr>
                              <m:nor/>
                            </m:rPr>
                            <a:rPr lang="en-US" sz="2000" b="0" i="1"/>
                            <m:t>Syria</m:t>
                          </m:r>
                        </m:sub>
                      </m:sSub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045</m:t>
                      </m:r>
                      <m:r>
                        <m:rPr>
                          <m:nor/>
                        </m:rPr>
                        <a:rPr lang="ar-AE" sz="2000" b="0" i="1"/>
                        <m:t> </m:t>
                      </m:r>
                      <m:r>
                        <m:rPr>
                          <m:nor/>
                        </m:rPr>
                        <a:rPr lang="en-US" sz="2000" b="0" i="1"/>
                        <m:t>m</m:t>
                      </m:r>
                      <m:r>
                        <a:rPr lang="en-US" sz="2000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0">
                              <a:latin typeface="Cambria Math" panose="02040503050406030204" pitchFamily="18" charset="0"/>
                            </a:rPr>
                            <m:t>160</m:t>
                          </m:r>
                        </m:num>
                        <m:den>
                          <m:r>
                            <a:rPr lang="ar-AE" sz="2000" b="0" i="0">
                              <a:latin typeface="Cambria Math" panose="02040503050406030204" pitchFamily="18" charset="0"/>
                            </a:rPr>
                            <m:t>178</m:t>
                          </m:r>
                        </m:den>
                      </m:f>
                      <m:r>
                        <a:rPr lang="ar-AE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ar-AE" sz="2000" b="0" i="0">
                          <a:latin typeface="Cambria Math" panose="02040503050406030204" pitchFamily="18" charset="0"/>
                        </a:rPr>
                        <m:t>64</m:t>
                      </m:r>
                      <m:r>
                        <m:rPr>
                          <m:nor/>
                        </m:rPr>
                        <a:rPr lang="ar-AE" sz="2000" b="0" i="1"/>
                        <m:t> </m:t>
                      </m:r>
                      <m:r>
                        <m:rPr>
                          <m:nor/>
                        </m:rPr>
                        <a:rPr lang="en-US" sz="2000" b="0" i="1"/>
                        <m:t>m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E7742B-7713-96C4-00C6-60F1CDBA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837" y="2748818"/>
                <a:ext cx="5919020" cy="2737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20B56C-9605-744F-C173-D7F3F23D2585}"/>
              </a:ext>
            </a:extLst>
          </p:cNvPr>
          <p:cNvSpPr txBox="1"/>
          <p:nvPr/>
        </p:nvSpPr>
        <p:spPr>
          <a:xfrm>
            <a:off x="678427" y="5687784"/>
            <a:ext cx="112617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Geometric scaling: </a:t>
            </a:r>
            <a:r>
              <a:rPr lang="en-GB" sz="2000" dirty="0"/>
              <a:t>Final yaw bearing diameter must be verified by yaw-moment and contact-load calculations or supplier data, verification from Prof.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5905-C08E-4426-383D-3388E1CF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Free-form: Shape 13">
            <a:extLst>
              <a:ext uri="{FF2B5EF4-FFF2-40B4-BE49-F238E27FC236}">
                <a16:creationId xmlns:a16="http://schemas.microsoft.com/office/drawing/2014/main" id="{FA69BCDE-4E87-921F-8EF4-E1FA4410506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602" name="Rechteck 17">
            <a:extLst>
              <a:ext uri="{FF2B5EF4-FFF2-40B4-BE49-F238E27FC236}">
                <a16:creationId xmlns:a16="http://schemas.microsoft.com/office/drawing/2014/main" id="{B2C8017D-41A3-62FB-AEC8-4D39E17ED96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145728" name="Straight Connector 5">
            <a:extLst>
              <a:ext uri="{FF2B5EF4-FFF2-40B4-BE49-F238E27FC236}">
                <a16:creationId xmlns:a16="http://schemas.microsoft.com/office/drawing/2014/main" id="{8C3B5578-7AF7-13C8-B16E-F02E7348C433}"/>
              </a:ext>
            </a:extLst>
          </p:cNvPr>
          <p:cNvCxnSpPr>
            <a:cxnSpLocks/>
          </p:cNvCxnSpPr>
          <p:nvPr/>
        </p:nvCxnSpPr>
        <p:spPr>
          <a:xfrm>
            <a:off x="484417" y="1329195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4" name="Titel 1">
            <a:extLst>
              <a:ext uri="{FF2B5EF4-FFF2-40B4-BE49-F238E27FC236}">
                <a16:creationId xmlns:a16="http://schemas.microsoft.com/office/drawing/2014/main" id="{D0D66CBE-4A7D-9E03-C7D7-690BB02E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92" y="691498"/>
            <a:ext cx="8589633" cy="712728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cs typeface="Times New Roman" panose="02020603050405020304" pitchFamily="18" charset="0"/>
              </a:rPr>
              <a:t>References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AE41E6-E43F-AA73-BEEA-D4DEA7825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1877662"/>
            <a:ext cx="114320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DE344D-8AFF-ECB9-EB80-576B8B539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36" y="2535765"/>
            <a:ext cx="1143209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74ADAF-55C0-F928-CC1E-36E85AE1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7" y="3174707"/>
            <a:ext cx="1144211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666" y="1718271"/>
            <a:ext cx="100805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3" action="ppaction://hlinkfile"/>
              </a:rPr>
              <a:t>Report_Optimus92LE_Machinebed_Yawsystem_Rev1.pdf</a:t>
            </a:r>
            <a:r>
              <a:rPr lang="en-US" dirty="0">
                <a:hlinkClick r:id="rId4" action="ppaction://hlinksldjump"/>
              </a:rPr>
              <a:t>[1]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https://www.osti.gov/servlets/purl/13413</a:t>
            </a:r>
            <a:r>
              <a:rPr lang="en-US" dirty="0">
                <a:hlinkClick r:id="rId6" action="ppaction://hlinksldjump"/>
              </a:rPr>
              <a:t>[2] </a:t>
            </a:r>
            <a:r>
              <a:rPr lang="en-US" dirty="0"/>
              <a:t>A Systems Engineering Analysis of Three-Point and Four-Point Wind Turbine Drivetrain Configurations," Wind Energy (2016).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 action="ppaction://hlinkfile"/>
              </a:rPr>
              <a:t>3point_load_transfer_tool_v2.xlsx</a:t>
            </a:r>
            <a:r>
              <a:rPr lang="en-US" dirty="0">
                <a:hlinkClick r:id="rId8" action="ppaction://hlinksldjump"/>
              </a:rPr>
              <a:t>[3]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2932113" y="6479647"/>
            <a:ext cx="3384711" cy="499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Luksh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Chawla</a:t>
            </a:r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7436498" y="6356349"/>
            <a:ext cx="4599992" cy="7629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Machine Bed &amp; Yaw System/Optimus Syria</a:t>
            </a:r>
            <a:endParaRPr lang="en-GB" sz="1400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015B99-0116-D148-3446-650E06B863B0}"/>
              </a:ext>
            </a:extLst>
          </p:cNvPr>
          <p:cNvSpPr txBox="1">
            <a:spLocks/>
          </p:cNvSpPr>
          <p:nvPr/>
        </p:nvSpPr>
        <p:spPr>
          <a:xfrm>
            <a:off x="-1636053" y="6553369"/>
            <a:ext cx="3380877" cy="319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cs typeface="Times New Roman" panose="02020603050405020304" pitchFamily="18" charset="0"/>
              </a:rPr>
              <a:t>14/10/2024  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626ED2-50EF-0EA0-4FD1-2F38EF986416}"/>
              </a:ext>
            </a:extLst>
          </p:cNvPr>
          <p:cNvSpPr txBox="1">
            <a:spLocks/>
          </p:cNvSpPr>
          <p:nvPr/>
        </p:nvSpPr>
        <p:spPr>
          <a:xfrm>
            <a:off x="2185893" y="6479647"/>
            <a:ext cx="324042" cy="462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400" dirty="0">
                <a:solidFill>
                  <a:prstClr val="white"/>
                </a:solidFill>
                <a:latin typeface="Apto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929326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Tower structure team/ </a:t>
            </a:r>
            <a:r>
              <a:rPr lang="en-GB" dirty="0" err="1">
                <a:solidFill>
                  <a:schemeClr val="tx1"/>
                </a:solidFill>
              </a:rPr>
              <a:t>Optimus</a:t>
            </a:r>
            <a:r>
              <a:rPr lang="en-GB" dirty="0">
                <a:solidFill>
                  <a:schemeClr val="tx1"/>
                </a:solidFill>
              </a:rPr>
              <a:t>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>
                <a:solidFill>
                  <a:schemeClr val="tx1"/>
                </a:solidFill>
              </a:rPr>
              <a:pPr/>
              <a:t>165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Tower structure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number: 03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6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72911" y="5081052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latin typeface="Times New Roman" pitchFamily="18" charset="0"/>
                <a:cs typeface="Times New Roman" pitchFamily="18" charset="0"/>
              </a:rPr>
              <a:t>Speaker: Mohammed Eldemerdash (760137)</a:t>
            </a: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41A7F644-716E-1171-EE9D-466A11C47F4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16816431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166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3237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Check Stress of the Tubular Steel structure.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r>
              <a:rPr lang="en-US" b="1" dirty="0"/>
              <a:t>Solutions to overcome transportation of the steel tower .</a:t>
            </a:r>
          </a:p>
          <a:p>
            <a:pPr marL="285750" indent="-285750">
              <a:lnSpc>
                <a:spcPct val="400000"/>
              </a:lnSpc>
              <a:buFont typeface="Arial" pitchFamily="34" charset="0"/>
              <a:buChar char="•"/>
            </a:pPr>
            <a:endParaRPr lang="en-US" sz="900" b="1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/>
              <a:t>Handwritten load calculations and stress analysis.</a:t>
            </a:r>
            <a:endParaRPr lang="de-DE" b="1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B4525D0B-15F4-D3CA-496E-81FAF3993968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4928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167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562100"/>
            <a:ext cx="1001395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67536" y="5507053"/>
            <a:ext cx="3056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de-DE" sz="1200" dirty="0"/>
              <a:t>Prof. Dr.-Ing. Torsten Faber </a:t>
            </a:r>
            <a:r>
              <a:rPr lang="en-US" sz="1200" dirty="0"/>
              <a:t>lectures</a:t>
            </a:r>
            <a:endParaRPr lang="de-DE" sz="1200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5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2DF60C25-FEB7-1C16-918C-708B9BC9355E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4599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168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7249" y="1465640"/>
                <a:ext cx="4438651" cy="3927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b="1" u="sng" dirty="0"/>
                  <a:t>Assumptions</a:t>
                </a:r>
              </a:p>
              <a:p>
                <a:endParaRPr lang="de-DE" u="sng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𝜌</a:t>
                </a:r>
                <a:r>
                  <a:rPr lang="de-DE" baseline="-25000" dirty="0"/>
                  <a:t>air</a:t>
                </a:r>
                <a:r>
                  <a:rPr lang="de-DE" dirty="0"/>
                  <a:t>=1.225 kg/m</a:t>
                </a:r>
                <a:r>
                  <a:rPr lang="de-DE" baseline="30000" dirty="0"/>
                  <a:t>3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𝜌</a:t>
                </a:r>
                <a:r>
                  <a:rPr lang="de-DE" baseline="-25000" dirty="0"/>
                  <a:t>steel</a:t>
                </a:r>
                <a:r>
                  <a:rPr lang="de-DE" dirty="0"/>
                  <a:t>=7850 kg/m</a:t>
                </a:r>
                <a:r>
                  <a:rPr lang="de-DE" baseline="30000" dirty="0"/>
                  <a:t>3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𝑔=10 m/s</a:t>
                </a:r>
                <a:r>
                  <a:rPr lang="de-DE" baseline="30000" dirty="0"/>
                  <a:t>2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𝐷</a:t>
                </a:r>
                <a:r>
                  <a:rPr lang="de-DE" baseline="-25000" dirty="0"/>
                  <a:t>rotor</a:t>
                </a:r>
                <a:r>
                  <a:rPr lang="de-DE" dirty="0"/>
                  <a:t>=160 m, 𝐷</a:t>
                </a:r>
                <a:r>
                  <a:rPr lang="de-DE" baseline="-25000" dirty="0"/>
                  <a:t>𝑜</a:t>
                </a:r>
                <a:r>
                  <a:rPr lang="de-DE" dirty="0"/>
                  <a:t>=5.5 m, 𝑡=0.040 m    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⇒    𝐷</a:t>
                </a:r>
                <a:r>
                  <a:rPr lang="de-DE" baseline="-25000" dirty="0"/>
                  <a:t>𝑖</a:t>
                </a:r>
                <a:r>
                  <a:rPr lang="de-DE" dirty="0"/>
                  <a:t>=5.42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Steel grade S355⇒ </a:t>
                </a:r>
                <a:r>
                  <a:rPr lang="ar-EG" dirty="0"/>
                  <a:t> </a:t>
                </a:r>
                <a14:m>
                  <m:oMath xmlns:m="http://schemas.openxmlformats.org/officeDocument/2006/math">
                    <m:r>
                      <a:rPr lang="ar-EG" i="1">
                        <a:latin typeface="Cambria Math" panose="020405030504060302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de-DE" baseline="-25000" dirty="0"/>
                      <m:t>a</m:t>
                    </m:r>
                    <m:r>
                      <m:rPr>
                        <m:sty m:val="p"/>
                      </m:rPr>
                      <a:rPr lang="en-US" b="0" i="0" baseline="-25000" dirty="0" smtClean="0">
                        <a:latin typeface="Cambria Math" panose="02040503050406030204" pitchFamily="18" charset="0"/>
                      </a:rPr>
                      <m:t>ll</m:t>
                    </m:r>
                    <m:r>
                      <a:rPr lang="ar-EG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𝐻</a:t>
                </a:r>
                <a:r>
                  <a:rPr lang="de-DE" baseline="-25000" dirty="0"/>
                  <a:t>tower</a:t>
                </a:r>
                <a:r>
                  <a:rPr lang="de-DE" dirty="0"/>
                  <a:t>=118  m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ℎ</a:t>
                </a:r>
                <a:r>
                  <a:rPr lang="de-DE" baseline="-25000" dirty="0"/>
                  <a:t>hub</a:t>
                </a:r>
                <a:r>
                  <a:rPr lang="de-DE" dirty="0"/>
                  <a:t>=120 m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" y="1465640"/>
                <a:ext cx="4438651" cy="3927870"/>
              </a:xfrm>
              <a:prstGeom prst="rect">
                <a:avLst/>
              </a:prstGeom>
              <a:blipFill>
                <a:blip r:embed="rId2"/>
                <a:stretch>
                  <a:fillRect l="-1236" t="-620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442200" y="2158137"/>
            <a:ext cx="3581400" cy="212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𝑚ass</a:t>
            </a:r>
            <a:r>
              <a:rPr lang="de-DE" baseline="-25000" dirty="0"/>
              <a:t>rotor</a:t>
            </a:r>
            <a:r>
              <a:rPr lang="de-DE" dirty="0"/>
              <a:t>=110,000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𝑚ass</a:t>
            </a:r>
            <a:r>
              <a:rPr lang="de-DE" baseline="-25000" dirty="0"/>
              <a:t>nacelle</a:t>
            </a:r>
            <a:r>
              <a:rPr lang="de-DE" dirty="0"/>
              <a:t>=240,000 kg</a:t>
            </a:r>
          </a:p>
          <a:p>
            <a:pPr>
              <a:lnSpc>
                <a:spcPct val="150000"/>
              </a:lnSpc>
            </a:pPr>
            <a:r>
              <a:rPr lang="de-DE" dirty="0"/>
              <a:t>𝑀oment</a:t>
            </a:r>
            <a:r>
              <a:rPr lang="de-DE" baseline="-25000" dirty="0"/>
              <a:t>at the top</a:t>
            </a:r>
            <a:r>
              <a:rPr lang="de-DE" dirty="0"/>
              <a:t>=33000 kN</a:t>
            </a:r>
          </a:p>
          <a:p>
            <a:pPr>
              <a:lnSpc>
                <a:spcPct val="150000"/>
              </a:lnSpc>
            </a:pPr>
            <a:r>
              <a:rPr lang="de-DE" dirty="0"/>
              <a:t>𝑀oment</a:t>
            </a:r>
            <a:r>
              <a:rPr lang="de-DE" baseline="-25000" dirty="0"/>
              <a:t>at the base</a:t>
            </a:r>
            <a:r>
              <a:rPr lang="de-DE" dirty="0"/>
              <a:t>=284000 kN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AB0F-DBED-4495-FC47-079D6327F99E}"/>
              </a:ext>
            </a:extLst>
          </p:cNvPr>
          <p:cNvSpPr txBox="1"/>
          <p:nvPr/>
        </p:nvSpPr>
        <p:spPr>
          <a:xfrm>
            <a:off x="857249" y="5410536"/>
            <a:ext cx="3715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Reference to data assumptions:</a:t>
            </a:r>
          </a:p>
          <a:p>
            <a:r>
              <a:rPr lang="en-US" sz="1600" dirty="0"/>
              <a:t>-Load and Dynamic team</a:t>
            </a:r>
            <a:endParaRPr lang="de-DE" sz="1600" dirty="0"/>
          </a:p>
          <a:p>
            <a:r>
              <a:rPr lang="en-US" sz="1600" dirty="0"/>
              <a:t>-https://www.nrel.gov/wind/data-tools</a:t>
            </a:r>
            <a:endParaRPr lang="de-DE" sz="1600" dirty="0"/>
          </a:p>
          <a:p>
            <a:endParaRPr lang="de-DE" sz="1600" dirty="0"/>
          </a:p>
          <a:p>
            <a:pPr algn="l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BE2B1E17-1F16-1031-868D-B516E673160C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6539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169</a:t>
            </a:fld>
            <a:endParaRPr lang="de-DE"/>
          </a:p>
        </p:txBody>
      </p:sp>
      <p:sp>
        <p:nvSpPr>
          <p:cNvPr id="18" name="TextBox 17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20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B4DC0E-65D0-F894-67CD-A22E819C104E}"/>
                  </a:ext>
                </a:extLst>
              </p:cNvPr>
              <p:cNvSpPr/>
              <p:nvPr/>
            </p:nvSpPr>
            <p:spPr>
              <a:xfrm>
                <a:off x="1657349" y="1902089"/>
                <a:ext cx="4438651" cy="336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 1. Calculate vertical loads</a:t>
                </a:r>
              </a:p>
              <a:p>
                <a:r>
                  <a:rPr lang="en-US" b="1" dirty="0"/>
                  <a:t>At top section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𝐹𝑣</m:t>
                          </m:r>
                        </m:e>
                        <m:sub>
                          <m:r>
                            <a:rPr lang="ar-EG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2400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1100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3500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At bottom section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𝐷𝑖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steel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EG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7850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ar-E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6355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Total vertical load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total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3500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6355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9855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r>
                        <m:rPr>
                          <m:nor/>
                        </m:rPr>
                        <a:rPr lang="en-US" i="1"/>
                        <m:t>kN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B4DC0E-65D0-F894-67CD-A22E819C1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49" y="1902089"/>
                <a:ext cx="4438651" cy="3367910"/>
              </a:xfrm>
              <a:prstGeom prst="rect">
                <a:avLst/>
              </a:prstGeom>
              <a:blipFill>
                <a:blip r:embed="rId2"/>
                <a:stretch>
                  <a:fillRect l="-1236" t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722C8A5A-7BCB-F3A5-B1E5-61A155FA1B06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14/10/2025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38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Team Project Development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03 – Kick Off</a:t>
            </a:r>
          </a:p>
          <a:p>
            <a:r>
              <a:rPr lang="it-IT" sz="2000" dirty="0"/>
              <a:t>Date: </a:t>
            </a:r>
            <a:r>
              <a:rPr lang="en-US" sz="2000" dirty="0"/>
              <a:t>14</a:t>
            </a:r>
            <a:r>
              <a:rPr lang="it-IT" sz="2000" dirty="0"/>
              <a:t>/</a:t>
            </a:r>
            <a:r>
              <a:rPr lang="en-US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</a:t>
            </a:r>
            <a:r>
              <a:rPr lang="tr-TR" sz="2000" dirty="0"/>
              <a:t> </a:t>
            </a:r>
            <a:r>
              <a:rPr lang="it-IT" sz="2000" dirty="0"/>
              <a:t>Marina Blohm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</a:t>
            </a:r>
            <a:r>
              <a:rPr lang="tr-TR" sz="1400" dirty="0"/>
              <a:t> </a:t>
            </a:r>
            <a:r>
              <a:rPr lang="tr-TR" sz="1400" b="1" dirty="0"/>
              <a:t>Ahmed Sallam</a:t>
            </a:r>
            <a:r>
              <a:rPr lang="en-US" sz="1400" b="1" dirty="0"/>
              <a:t>,</a:t>
            </a:r>
            <a:r>
              <a:rPr lang="tr-TR" sz="1400" b="1" dirty="0"/>
              <a:t> Luis Urhahn, Ceren Cetin, Sohail Mansuri</a:t>
            </a:r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tr-TR" sz="1400" b="1" dirty="0"/>
          </a:p>
          <a:p>
            <a:pPr algn="ctr"/>
            <a:endParaRPr lang="de-DE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856BF-EFF3-551E-51E0-355C5C495450}"/>
              </a:ext>
            </a:extLst>
          </p:cNvPr>
          <p:cNvSpPr txBox="1"/>
          <p:nvPr/>
        </p:nvSpPr>
        <p:spPr>
          <a:xfrm>
            <a:off x="4455298" y="5153243"/>
            <a:ext cx="340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Presenter : Ahmed Sallam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170</a:t>
            </a:fld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4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A6DECE-86FD-C260-F32D-3BCC888627A4}"/>
                  </a:ext>
                </a:extLst>
              </p:cNvPr>
              <p:cNvSpPr/>
              <p:nvPr/>
            </p:nvSpPr>
            <p:spPr>
              <a:xfrm>
                <a:off x="1657349" y="1902089"/>
                <a:ext cx="4438651" cy="4028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Step 2. Section properties at base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tower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686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sSup>
                        <m:sSup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/>
                            <m:t>m</m:t>
                          </m:r>
                        </m:e>
                        <m: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1"/>
                            <m:t>tower</m:t>
                          </m:r>
                        </m:sub>
                      </m:sSub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d>
                        <m:d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  <m:sup>
                              <m:r>
                                <a:rPr lang="ar-EG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55</m:t>
                      </m:r>
                      <m:r>
                        <m:rPr>
                          <m:nor/>
                        </m:rPr>
                        <a:rPr lang="ar-EG" i="1"/>
                        <m:t> </m:t>
                      </m:r>
                      <m:sSup>
                        <m:sSup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i="1"/>
                            <m:t>m</m:t>
                          </m:r>
                        </m:e>
                        <m:sup>
                          <m:r>
                            <a:rPr lang="ar-EG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ar-EG" b="0" dirty="0"/>
              </a:p>
              <a:p>
                <a:pPr>
                  <a:lnSpc>
                    <a:spcPct val="150000"/>
                  </a:lnSpc>
                </a:pPr>
                <a:endParaRPr lang="de-DE" dirty="0"/>
              </a:p>
              <a:p>
                <a:r>
                  <a:rPr lang="en-US" b="1" dirty="0"/>
                  <a:t>Step 3. Base stress due to combined loading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base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tower</m:t>
                              </m:r>
                            </m:sub>
                          </m:sSub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base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E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EG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1"/>
                                <m:t>tower</m:t>
                              </m:r>
                            </m:sub>
                          </m:sSub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ar-E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EG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ar-EG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9855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686</m:t>
                          </m:r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EG">
                              <a:latin typeface="Cambria Math" panose="02040503050406030204" pitchFamily="18" charset="0"/>
                            </a:rPr>
                            <m:t>284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EG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  <m:r>
                        <a:rPr lang="ar-EG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E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ar-EG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ar-EG" dirty="0"/>
              </a:p>
              <a:p>
                <a14:m>
                  <m:oMath xmlns:m="http://schemas.openxmlformats.org/officeDocument/2006/math">
                    <m:r>
                      <a:rPr lang="ar-EG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ar-EG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320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640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MN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/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345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sSup>
                      <m:sSupPr>
                        <m:ctrlPr>
                          <a:rPr lang="ar-E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i="1"/>
                          <m:t>N</m:t>
                        </m:r>
                        <m:r>
                          <m:rPr>
                            <m:nor/>
                          </m:rPr>
                          <a:rPr lang="en-US" i="1"/>
                          <m:t>/</m:t>
                        </m:r>
                        <m:r>
                          <m:rPr>
                            <m:nor/>
                          </m:rPr>
                          <a:rPr lang="en-US" i="1"/>
                          <m:t>mm</m:t>
                        </m:r>
                      </m:e>
                      <m:sup>
                        <m:r>
                          <a:rPr lang="ar-E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✅ </a:t>
                </a:r>
                <a:r>
                  <a:rPr lang="en-US" b="1" dirty="0"/>
                  <a:t>Safe</a:t>
                </a:r>
                <a:endParaRPr lang="de-DE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A6DECE-86FD-C260-F32D-3BCC88862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349" y="1902089"/>
                <a:ext cx="4438651" cy="4028860"/>
              </a:xfrm>
              <a:prstGeom prst="rect">
                <a:avLst/>
              </a:prstGeom>
              <a:blipFill>
                <a:blip r:embed="rId2"/>
                <a:stretch>
                  <a:fillRect l="-1236" t="-605" b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BD904EFA-9E80-B96F-641B-3E48608F4FA0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0277216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3500"/>
            <a:ext cx="10515600" cy="1325563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en-US" sz="2200" dirty="0"/>
              <a:t>Obstacles of the Transportation, for choosing the Tubular Steel structure.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171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800" y="1498600"/>
                <a:ext cx="97663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Design vertical clearance (treaty): 4.90 m</a:t>
                </a:r>
              </a:p>
              <a:p>
                <a:r>
                  <a:rPr lang="en-US" dirty="0"/>
                  <a:t> 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dirty="0"/>
                  <a:t>Assume low-loader deck 0.1 m ⇒ Max tower section Ø ≈ 4.8 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ar-EG" i="1"/>
                      <m:t>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171450" indent="-171450">
                  <a:buFontTx/>
                  <a:buChar char="-"/>
                </a:pPr>
                <a:r>
                  <a:rPr lang="en-US" dirty="0">
                    <a:sym typeface="Wingdings" pitchFamily="2" charset="2"/>
                  </a:rPr>
                  <a:t> So transporting the Tower would be impossible using the highways in Syria.</a:t>
                </a:r>
                <a:endParaRPr lang="de-DE" dirty="0">
                  <a:sym typeface="Wingdings" pitchFamily="2" charset="2"/>
                </a:endParaRPr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  <a:p>
                <a:endParaRPr lang="de-DE" dirty="0"/>
              </a:p>
              <a:p>
                <a:r>
                  <a:rPr lang="en-US" dirty="0"/>
                  <a:t>Source: AGREEMENT ON INTERNATIONAL ROADS IN THE ARAB MASHREQ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en-US" dirty="0"/>
              </a:p>
              <a:p>
                <a:endParaRPr lang="en-US" dirty="0"/>
              </a:p>
              <a:p>
                <a:pPr marL="171450" indent="-1714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498600"/>
                <a:ext cx="9766300" cy="3693319"/>
              </a:xfrm>
              <a:prstGeom prst="rect">
                <a:avLst/>
              </a:prstGeom>
              <a:blipFill>
                <a:blip r:embed="rId2"/>
                <a:stretch>
                  <a:fillRect l="-562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3" name="Datumsplatzhalter 4">
            <a:extLst>
              <a:ext uri="{FF2B5EF4-FFF2-40B4-BE49-F238E27FC236}">
                <a16:creationId xmlns:a16="http://schemas.microsoft.com/office/drawing/2014/main" id="{5A815E16-2FAE-B488-EE0E-A5E1E467166E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5480428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27100"/>
            <a:ext cx="7391400" cy="16891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/>
              <a:t>1- A Hybrid tower structure(Concrete bottom, Steel top).</a:t>
            </a:r>
            <a:br>
              <a:rPr lang="en-US" sz="1600" b="1" dirty="0"/>
            </a:br>
            <a:r>
              <a:rPr lang="en-US" sz="1600" b="1" dirty="0"/>
              <a:t>2- Segments of Tubular steel with vertical connections.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172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787400" y="232004"/>
            <a:ext cx="10515600" cy="89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en-US" sz="2200" dirty="0"/>
              <a:t>For that we came up with two solutions </a:t>
            </a:r>
          </a:p>
        </p:txBody>
      </p:sp>
      <p:pic>
        <p:nvPicPr>
          <p:cNvPr id="1026" name="Picture 7" descr="Description: A diagram of a tower&#10;&#10;AI-generated content may be incorrec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36" y="2673164"/>
            <a:ext cx="3810000" cy="34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5557180" y="6100678"/>
            <a:ext cx="61849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Source: ResearchGate website</a:t>
            </a:r>
            <a:endParaRPr lang="de-DE" sz="1200" dirty="0"/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44342CA-F432-6264-2959-A4DD034D1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98" y="2604638"/>
            <a:ext cx="4866902" cy="3424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AC338-1680-B7CA-CDBB-F700B78A4FBC}"/>
              </a:ext>
            </a:extLst>
          </p:cNvPr>
          <p:cNvSpPr txBox="1"/>
          <p:nvPr/>
        </p:nvSpPr>
        <p:spPr>
          <a:xfrm>
            <a:off x="449920" y="6143319"/>
            <a:ext cx="61849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/>
              <a:t>Source: Enercon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59C1CA68-2A8D-4DF2-C521-C0DAB53CF099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1043632"/>
            <a:ext cx="7219950" cy="46482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br>
              <a:rPr lang="de-DE" sz="1600" dirty="0"/>
            </a:br>
            <a:r>
              <a:rPr lang="en-US" sz="1800" b="1" dirty="0"/>
              <a:t>Pros:</a:t>
            </a:r>
            <a:br>
              <a:rPr lang="en-US" sz="1400" dirty="0"/>
            </a:br>
            <a:r>
              <a:rPr lang="en-US" sz="1700" dirty="0"/>
              <a:t>-Lower cost if concrete is cheap.</a:t>
            </a:r>
            <a:br>
              <a:rPr lang="en-US" sz="1700" dirty="0"/>
            </a:br>
            <a:r>
              <a:rPr lang="en-US" sz="1700" dirty="0"/>
              <a:t>-Very stiff and stable base.</a:t>
            </a:r>
            <a:br>
              <a:rPr lang="en-US" sz="1700" dirty="0"/>
            </a:br>
            <a:r>
              <a:rPr lang="en-US" sz="1700" dirty="0"/>
              <a:t>-Better damping and corrosion resistance.</a:t>
            </a:r>
            <a:br>
              <a:rPr lang="en-US" sz="1700" dirty="0"/>
            </a:br>
            <a:br>
              <a:rPr lang="en-US" sz="1400" dirty="0"/>
            </a:br>
            <a:r>
              <a:rPr lang="en-US" sz="1800" b="1" dirty="0"/>
              <a:t>Cons:</a:t>
            </a:r>
            <a:br>
              <a:rPr lang="en-US" sz="1400" dirty="0"/>
            </a:br>
            <a:r>
              <a:rPr lang="en-US" sz="1700" dirty="0"/>
              <a:t>-Heavier → harder to transport and lift.</a:t>
            </a:r>
            <a:br>
              <a:rPr lang="en-US" sz="1700" dirty="0"/>
            </a:br>
            <a:r>
              <a:rPr lang="en-US" sz="1700" dirty="0"/>
              <a:t>-Slower construction.</a:t>
            </a:r>
            <a:br>
              <a:rPr lang="en-US" sz="1700" dirty="0"/>
            </a:br>
            <a:r>
              <a:rPr lang="en-US" sz="1700" dirty="0"/>
              <a:t>-Complex concrete–steel connection.</a:t>
            </a:r>
            <a:endParaRPr lang="de-DE" sz="17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173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908050" y="812800"/>
            <a:ext cx="435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 and Cons of Hybrid Towers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3DE4F2B7-18DF-CA51-DF73-3E46705B2D0B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30074508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174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781050" y="812800"/>
            <a:ext cx="9095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 and Cons of Tubular Steel Segments with Vertical Connections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30684533-C94E-31C6-0470-10A1E0E4AA3A}"/>
              </a:ext>
            </a:extLst>
          </p:cNvPr>
          <p:cNvSpPr txBox="1">
            <a:spLocks/>
          </p:cNvSpPr>
          <p:nvPr/>
        </p:nvSpPr>
        <p:spPr>
          <a:xfrm>
            <a:off x="1025967" y="1287165"/>
            <a:ext cx="7219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de-DE" sz="1400" dirty="0"/>
            </a:br>
            <a:br>
              <a:rPr lang="de-DE" sz="1400" dirty="0"/>
            </a:br>
            <a:br>
              <a:rPr lang="de-DE" sz="1400" dirty="0"/>
            </a:br>
            <a:r>
              <a:rPr lang="de-DE" sz="2200" b="1" dirty="0"/>
              <a:t>Pros:</a:t>
            </a:r>
            <a:br>
              <a:rPr lang="de-DE" sz="1400" dirty="0"/>
            </a:br>
            <a:r>
              <a:rPr lang="de-DE" sz="2000" dirty="0"/>
              <a:t>-Easy transport and assembly.</a:t>
            </a:r>
            <a:br>
              <a:rPr lang="de-DE" sz="2000" dirty="0"/>
            </a:br>
            <a:r>
              <a:rPr lang="de-DE" sz="2000" dirty="0"/>
              <a:t>-Faster construction.</a:t>
            </a:r>
            <a:br>
              <a:rPr lang="de-DE" sz="2000" dirty="0"/>
            </a:br>
            <a:r>
              <a:rPr lang="de-DE" sz="2000" dirty="0"/>
              <a:t>-Lighter weight → less seismic loadGood aerodynamic and dynamic behavior.</a:t>
            </a:r>
            <a:br>
              <a:rPr lang="de-DE" sz="1600" dirty="0"/>
            </a:br>
            <a:br>
              <a:rPr lang="de-DE" sz="1600" dirty="0"/>
            </a:br>
            <a:br>
              <a:rPr lang="de-DE" sz="1400" dirty="0"/>
            </a:br>
            <a:r>
              <a:rPr lang="de-DE" sz="2200" b="1" dirty="0"/>
              <a:t>Cons:</a:t>
            </a:r>
            <a:br>
              <a:rPr lang="de-DE" sz="1400" dirty="0"/>
            </a:br>
            <a:r>
              <a:rPr lang="de-DE" sz="2000" dirty="0"/>
              <a:t>-Higher steel cost</a:t>
            </a:r>
            <a:br>
              <a:rPr lang="de-DE" sz="2000" dirty="0"/>
            </a:br>
            <a:r>
              <a:rPr lang="de-DE" sz="2000" dirty="0"/>
              <a:t>-Needs corrosion protection</a:t>
            </a:r>
            <a:br>
              <a:rPr lang="de-DE" sz="2000" dirty="0"/>
            </a:br>
            <a:r>
              <a:rPr lang="de-DE" sz="2000" dirty="0"/>
              <a:t>-Careful inspection for fatigue at splices</a:t>
            </a:r>
            <a:br>
              <a:rPr lang="de-DE" sz="1400" dirty="0"/>
            </a:br>
            <a:br>
              <a:rPr lang="de-DE" sz="1400" dirty="0"/>
            </a:br>
            <a:endParaRPr lang="de-DE" sz="1400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01637896-EEEF-2503-D21B-B4EE8B60CA96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26713117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4BEF-EA54-A376-C777-250513D6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BDBDB1-BE09-94A0-732E-E68FC31D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175</a:t>
            </a:fld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E519C-0CEB-974B-817B-501D9342587E}"/>
              </a:ext>
            </a:extLst>
          </p:cNvPr>
          <p:cNvSpPr txBox="1"/>
          <p:nvPr/>
        </p:nvSpPr>
        <p:spPr>
          <a:xfrm>
            <a:off x="750570" y="825500"/>
            <a:ext cx="373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Structure system selection</a:t>
            </a:r>
            <a:endParaRPr lang="de-DE" sz="2400" dirty="0"/>
          </a:p>
        </p:txBody>
      </p:sp>
      <p:sp>
        <p:nvSpPr>
          <p:cNvPr id="15" name="Fußzeilenplatzhalter 5">
            <a:extLst>
              <a:ext uri="{FF2B5EF4-FFF2-40B4-BE49-F238E27FC236}">
                <a16:creationId xmlns:a16="http://schemas.microsoft.com/office/drawing/2014/main" id="{FE4D8CD4-0EB1-E61E-E01B-520DA1396E3D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6" name="Textfeld 12">
            <a:extLst>
              <a:ext uri="{FF2B5EF4-FFF2-40B4-BE49-F238E27FC236}">
                <a16:creationId xmlns:a16="http://schemas.microsoft.com/office/drawing/2014/main" id="{987EC9BE-F045-D1C6-2328-4945DB475EB6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sp>
        <p:nvSpPr>
          <p:cNvPr id="5" name="Titel 6">
            <a:extLst>
              <a:ext uri="{FF2B5EF4-FFF2-40B4-BE49-F238E27FC236}">
                <a16:creationId xmlns:a16="http://schemas.microsoft.com/office/drawing/2014/main" id="{0221808F-1B76-A8E2-A7FA-CAF9C875F4B3}"/>
              </a:ext>
            </a:extLst>
          </p:cNvPr>
          <p:cNvSpPr txBox="1">
            <a:spLocks/>
          </p:cNvSpPr>
          <p:nvPr/>
        </p:nvSpPr>
        <p:spPr>
          <a:xfrm>
            <a:off x="1025967" y="1287165"/>
            <a:ext cx="721995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de-DE" sz="1400" dirty="0"/>
            </a:br>
            <a:r>
              <a:rPr lang="en-US" sz="2200" b="1" dirty="0"/>
              <a:t>Best Choice “Steel tower with vertical splices”: 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-Steel tower with vertical splices.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- </a:t>
            </a:r>
            <a:r>
              <a:rPr lang="en-US" sz="2100" dirty="0"/>
              <a:t>faster.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 -</a:t>
            </a:r>
            <a:r>
              <a:rPr lang="en-US" sz="2100" dirty="0"/>
              <a:t>lighter, and more practical for inland Syria.</a:t>
            </a:r>
            <a:br>
              <a:rPr lang="de-DE" sz="2100" dirty="0"/>
            </a:br>
            <a:br>
              <a:rPr lang="de-DE" sz="1400" dirty="0"/>
            </a:br>
            <a:br>
              <a:rPr lang="de-DE" sz="1400" dirty="0"/>
            </a:br>
            <a:endParaRPr lang="de-DE" sz="1400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7809DB78-9313-E017-474D-02E3B1A43F77}"/>
              </a:ext>
            </a:extLst>
          </p:cNvPr>
          <p:cNvSpPr txBox="1">
            <a:spLocks/>
          </p:cNvSpPr>
          <p:nvPr/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14/10/2025</a:t>
            </a:r>
          </a:p>
        </p:txBody>
      </p:sp>
    </p:spTree>
    <p:extLst>
      <p:ext uri="{BB962C8B-B14F-4D97-AF65-F5344CB8AC3E}">
        <p14:creationId xmlns:p14="http://schemas.microsoft.com/office/powerpoint/2010/main" val="12266120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176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57249" y="787400"/>
            <a:ext cx="542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Loads calculations and stress analysis</a:t>
            </a:r>
            <a:endParaRPr lang="de-DE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09320" y="6260590"/>
            <a:ext cx="3261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Fig 10,11: Original handwritten calculations </a:t>
            </a:r>
            <a:endParaRPr lang="de-DE" sz="1200" dirty="0"/>
          </a:p>
        </p:txBody>
      </p:sp>
      <p:sp>
        <p:nvSpPr>
          <p:cNvPr id="11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  <p:pic>
        <p:nvPicPr>
          <p:cNvPr id="3" name="Picture 2" descr="A notebook with math equations on it&#10;&#10;AI-generated content may be incorrect.">
            <a:extLst>
              <a:ext uri="{FF2B5EF4-FFF2-40B4-BE49-F238E27FC236}">
                <a16:creationId xmlns:a16="http://schemas.microsoft.com/office/drawing/2014/main" id="{689E4B21-4811-F77D-350F-04A7819B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04" y="1331227"/>
            <a:ext cx="3148427" cy="49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542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work distribution </a:t>
            </a:r>
            <a:endParaRPr lang="de-DE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sz="1800" dirty="0"/>
              <a:t>Mohammed Eldemerdash: 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Comparison between the Hybrid and Tubular Steel Segments with Vertical Connections.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The speaker of the presentation.</a:t>
            </a:r>
          </a:p>
          <a:p>
            <a:pPr marL="285750" lvl="0" indent="-285750">
              <a:buFontTx/>
              <a:buChar char="-"/>
            </a:pPr>
            <a:endParaRPr lang="en-US" sz="1800" dirty="0"/>
          </a:p>
          <a:p>
            <a:pPr lvl="0"/>
            <a:r>
              <a:rPr lang="en-US" sz="1800" dirty="0"/>
              <a:t>Ibrahim Mostafa: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Check the stress.</a:t>
            </a:r>
          </a:p>
          <a:p>
            <a:pPr marL="285750" lvl="0" indent="-285750">
              <a:buFontTx/>
              <a:buChar char="-"/>
            </a:pPr>
            <a:r>
              <a:rPr lang="en-US" sz="1800" dirty="0"/>
              <a:t>Prepare the presentation.</a:t>
            </a:r>
            <a:br>
              <a:rPr lang="en-US" sz="1800" dirty="0"/>
            </a:br>
            <a:br>
              <a:rPr lang="en-US" sz="1800" dirty="0"/>
            </a:br>
            <a:endParaRPr lang="de-DE" sz="1800" dirty="0"/>
          </a:p>
          <a:p>
            <a:pPr lvl="0"/>
            <a:r>
              <a:rPr lang="en-US" sz="1800" dirty="0"/>
              <a:t>Kirollos Ghaly:</a:t>
            </a:r>
          </a:p>
          <a:p>
            <a:pPr lvl="0"/>
            <a:br>
              <a:rPr lang="en-US" sz="1800" dirty="0"/>
            </a:br>
            <a:r>
              <a:rPr lang="en-US" sz="1800" dirty="0"/>
              <a:t>- no input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177</a:t>
            </a:fld>
            <a:endParaRPr lang="en-GB" dirty="0"/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30/09/2025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Tower structure team/ </a:t>
            </a:r>
            <a:r>
              <a:rPr lang="en-GB" dirty="0" err="1"/>
              <a:t>Optimus</a:t>
            </a:r>
            <a:r>
              <a:rPr lang="en-GB" dirty="0"/>
              <a:t> Syria</a:t>
            </a:r>
          </a:p>
        </p:txBody>
      </p:sp>
      <p:sp>
        <p:nvSpPr>
          <p:cNvPr id="10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Group members: </a:t>
            </a:r>
            <a:r>
              <a:rPr lang="de-DE" sz="1200" b="1" u="sng" dirty="0">
                <a:latin typeface="Times New Roman" pitchFamily="18" charset="0"/>
                <a:cs typeface="Times New Roman" pitchFamily="18" charset="0"/>
              </a:rPr>
              <a:t>Ibrahim Mostafa</a:t>
            </a:r>
            <a:r>
              <a:rPr lang="de-DE" sz="1200" dirty="0">
                <a:latin typeface="Times New Roman" pitchFamily="18" charset="0"/>
                <a:cs typeface="Times New Roman" pitchFamily="18" charset="0"/>
              </a:rPr>
              <a:t>, Mohammed Eldemerdash, Kirolls Ghaly</a:t>
            </a:r>
          </a:p>
        </p:txBody>
      </p:sp>
    </p:spTree>
    <p:extLst>
      <p:ext uri="{BB962C8B-B14F-4D97-AF65-F5344CB8AC3E}">
        <p14:creationId xmlns:p14="http://schemas.microsoft.com/office/powerpoint/2010/main" val="42639586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Foundations team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178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Foundation Team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u="sng" dirty="0"/>
              <a:t>Jehad </a:t>
            </a:r>
            <a:r>
              <a:rPr lang="de-DE" b="1" u="sng" dirty="0" err="1"/>
              <a:t>Albaali</a:t>
            </a:r>
            <a:r>
              <a:rPr lang="de-DE" b="1" u="sng" dirty="0"/>
              <a:t>- </a:t>
            </a:r>
            <a:r>
              <a:rPr lang="de-DE" b="1" dirty="0"/>
              <a:t>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F1A690F4-D79D-8EBC-12DE-D491129BCFF6}"/>
              </a:ext>
            </a:extLst>
          </p:cNvPr>
          <p:cNvSpPr txBox="1"/>
          <p:nvPr/>
        </p:nvSpPr>
        <p:spPr>
          <a:xfrm>
            <a:off x="2113644" y="5070436"/>
            <a:ext cx="7370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de-DE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Jehad Albaali</a:t>
            </a: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92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/>
              <a:t>List</a:t>
            </a:r>
            <a:r>
              <a:rPr lang="de-DE" sz="5400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content</a:t>
            </a:r>
            <a:endParaRPr lang="de-DE" sz="3200" b="1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179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Project Overview &amp; Objectives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Input Data (Loads &amp; Soil Properties)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Foundation Design &amp; Stability Checks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Tasks for Next Week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14</a:t>
            </a:r>
            <a:r>
              <a:rPr lang="en-GB" b="1" dirty="0">
                <a:solidFill>
                  <a:schemeClr val="tx1"/>
                </a:solidFill>
              </a:rPr>
              <a:t>/10/2025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Project Development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tr-TR" dirty="0"/>
              <a:t>Sila Ceren Cetin-770819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96E3-55C5-57C3-AB15-608E47496F72}"/>
              </a:ext>
            </a:extLst>
          </p:cNvPr>
          <p:cNvSpPr txBox="1"/>
          <p:nvPr/>
        </p:nvSpPr>
        <p:spPr>
          <a:xfrm>
            <a:off x="838199" y="2542830"/>
            <a:ext cx="349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2.   Wind speed calculations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52BA9-687B-72BA-1F79-B04748E908C2}"/>
              </a:ext>
            </a:extLst>
          </p:cNvPr>
          <p:cNvSpPr txBox="1"/>
          <p:nvPr/>
        </p:nvSpPr>
        <p:spPr>
          <a:xfrm>
            <a:off x="861348" y="2036950"/>
            <a:ext cx="349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  Caratria of site selection</a:t>
            </a:r>
          </a:p>
          <a:p>
            <a:pPr lvl="0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D562-05FE-904E-7567-28C214B6AFF9}"/>
              </a:ext>
            </a:extLst>
          </p:cNvPr>
          <p:cNvSpPr txBox="1"/>
          <p:nvPr/>
        </p:nvSpPr>
        <p:spPr>
          <a:xfrm>
            <a:off x="861347" y="3646159"/>
            <a:ext cx="349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 Site Comparison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CE22E-92B9-E465-5704-C9DE26C55F30}"/>
              </a:ext>
            </a:extLst>
          </p:cNvPr>
          <p:cNvSpPr txBox="1"/>
          <p:nvPr/>
        </p:nvSpPr>
        <p:spPr>
          <a:xfrm>
            <a:off x="838199" y="3065014"/>
            <a:ext cx="291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 Energy profile Syria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E70D6-5A0F-BF4E-087E-F6C7C701FA54}"/>
              </a:ext>
            </a:extLst>
          </p:cNvPr>
          <p:cNvSpPr txBox="1"/>
          <p:nvPr/>
        </p:nvSpPr>
        <p:spPr>
          <a:xfrm>
            <a:off x="838199" y="4243360"/>
            <a:ext cx="526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dirty="0"/>
              <a:t>5.   Distance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91E4C-2690-BBEB-9407-9D2964A19454}"/>
              </a:ext>
            </a:extLst>
          </p:cNvPr>
          <p:cNvSpPr txBox="1"/>
          <p:nvPr/>
        </p:nvSpPr>
        <p:spPr>
          <a:xfrm>
            <a:off x="861347" y="5379517"/>
            <a:ext cx="550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  </a:t>
            </a:r>
            <a:r>
              <a:rPr lang="de-DE" dirty="0"/>
              <a:t>Site final decision (Project Development Team)</a:t>
            </a:r>
            <a:r>
              <a:rPr lang="en-US" dirty="0"/>
              <a:t>  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C8593-BC3D-6411-9597-3A16E7681852}"/>
              </a:ext>
            </a:extLst>
          </p:cNvPr>
          <p:cNvSpPr txBox="1"/>
          <p:nvPr/>
        </p:nvSpPr>
        <p:spPr>
          <a:xfrm>
            <a:off x="861627" y="4857333"/>
            <a:ext cx="349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  Noise Regulation Context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674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3" grpId="0"/>
      <p:bldP spid="6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180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38200" y="39154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de-DE" sz="2400" b="1" dirty="0"/>
              <a:t>Design </a:t>
            </a:r>
            <a:r>
              <a:rPr lang="de-DE" sz="2400" b="1" dirty="0" err="1"/>
              <a:t>of</a:t>
            </a:r>
            <a:r>
              <a:rPr lang="de-DE" sz="2400" b="1" dirty="0"/>
              <a:t> a Safe Wind Turbine </a:t>
            </a:r>
            <a:r>
              <a:rPr lang="de-DE" sz="2400" b="1" dirty="0" err="1"/>
              <a:t>Foundation</a:t>
            </a:r>
            <a:endParaRPr lang="en-US" sz="54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1216A-F11F-4829-9A51-921173937E95}"/>
              </a:ext>
            </a:extLst>
          </p:cNvPr>
          <p:cNvSpPr txBox="1"/>
          <p:nvPr/>
        </p:nvSpPr>
        <p:spPr>
          <a:xfrm>
            <a:off x="1085851" y="1743075"/>
            <a:ext cx="766762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2400" b="1" dirty="0" err="1"/>
              <a:t>Objective</a:t>
            </a:r>
            <a:r>
              <a:rPr lang="de-DE" sz="2400" b="1" dirty="0"/>
              <a:t>:</a:t>
            </a:r>
            <a:r>
              <a:rPr lang="de-DE" sz="2400" dirty="0"/>
              <a:t> Design a </a:t>
            </a:r>
            <a:r>
              <a:rPr lang="de-DE" sz="2400" dirty="0" err="1"/>
              <a:t>concrete</a:t>
            </a:r>
            <a:r>
              <a:rPr lang="de-DE" sz="2400" dirty="0"/>
              <a:t>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prevents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Sliding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Overturning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Bearing</a:t>
            </a:r>
            <a:r>
              <a:rPr lang="de-DE" sz="2400" dirty="0"/>
              <a:t> </a:t>
            </a:r>
            <a:r>
              <a:rPr lang="de-DE" sz="2400" dirty="0" err="1"/>
              <a:t>Failure</a:t>
            </a:r>
            <a:endParaRPr lang="de-DE" sz="2400" dirty="0"/>
          </a:p>
          <a:p>
            <a:r>
              <a:rPr lang="de-DE" sz="2400" b="1" dirty="0"/>
              <a:t>Turbine Data :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Hub Height = 120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Rotor Diameter = 160 m</a:t>
            </a:r>
          </a:p>
          <a:p>
            <a:r>
              <a:rPr lang="de-DE" sz="2400" b="1" dirty="0"/>
              <a:t>Site:</a:t>
            </a:r>
            <a:r>
              <a:rPr lang="de-DE" sz="2400" dirty="0"/>
              <a:t> </a:t>
            </a:r>
            <a:r>
              <a:rPr lang="de-DE" sz="2400" dirty="0" err="1"/>
              <a:t>Qattinah</a:t>
            </a:r>
            <a:r>
              <a:rPr lang="de-DE" sz="2400" dirty="0"/>
              <a:t> (B2)</a:t>
            </a:r>
          </a:p>
          <a:p>
            <a:r>
              <a:rPr lang="de-DE" sz="2400" b="1" dirty="0" err="1"/>
              <a:t>Foundation</a:t>
            </a:r>
            <a:r>
              <a:rPr lang="de-DE" sz="2400" b="1" dirty="0"/>
              <a:t> Type:</a:t>
            </a:r>
            <a:r>
              <a:rPr lang="de-DE" sz="2400" dirty="0"/>
              <a:t> </a:t>
            </a:r>
            <a:r>
              <a:rPr lang="de-DE" sz="2400" dirty="0" err="1"/>
              <a:t>Circular</a:t>
            </a:r>
            <a:r>
              <a:rPr lang="de-DE" sz="2400" dirty="0"/>
              <a:t> Gravity </a:t>
            </a:r>
            <a:r>
              <a:rPr lang="de-DE" sz="2400" dirty="0" err="1"/>
              <a:t>Foundation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476582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388602" cy="1348509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de-DE" sz="2000" b="1" dirty="0"/>
              <a:t>Input Data :</a:t>
            </a:r>
            <a:endParaRPr lang="en-US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181</a:t>
            </a:fld>
            <a:endParaRPr lang="en-GB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87513-FD34-46DE-8CB6-239FF283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5978"/>
            <a:ext cx="6424612" cy="40537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341219-7620-44B3-82BD-1E153CAEED33}"/>
              </a:ext>
            </a:extLst>
          </p:cNvPr>
          <p:cNvSpPr txBox="1"/>
          <p:nvPr/>
        </p:nvSpPr>
        <p:spPr>
          <a:xfrm>
            <a:off x="8892336" y="5094264"/>
            <a:ext cx="3167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b="1" dirty="0"/>
              <a:t>Sources </a:t>
            </a:r>
            <a:br>
              <a:rPr lang="en-US" sz="1200" b="1" dirty="0"/>
            </a:br>
            <a:r>
              <a:rPr lang="en-US" sz="1200" b="1" dirty="0"/>
              <a:t>Loads  </a:t>
            </a:r>
            <a:r>
              <a:rPr lang="de-DE" sz="1200" b="1" dirty="0"/>
              <a:t>(Loads Team )</a:t>
            </a:r>
            <a:br>
              <a:rPr lang="en-US" sz="1200" b="1" dirty="0"/>
            </a:br>
            <a:r>
              <a:rPr lang="en-US" sz="1200" b="1" dirty="0"/>
              <a:t> </a:t>
            </a:r>
            <a:r>
              <a:rPr lang="de-DE" sz="1200" b="1" dirty="0"/>
              <a:t>(</a:t>
            </a:r>
            <a:r>
              <a:rPr lang="de-DE" sz="1200" b="1" dirty="0" err="1"/>
              <a:t>Soil</a:t>
            </a:r>
            <a:r>
              <a:rPr lang="de-DE" sz="1200" b="1" dirty="0"/>
              <a:t> Pr</a:t>
            </a:r>
            <a:r>
              <a:rPr lang="en-US" sz="1200" b="1" dirty="0" err="1"/>
              <a:t>operties</a:t>
            </a:r>
            <a:r>
              <a:rPr lang="de-DE" sz="1200" b="1" dirty="0"/>
              <a:t>)</a:t>
            </a:r>
            <a:r>
              <a:rPr lang="en-US" sz="1200" b="1" dirty="0"/>
              <a:t> : DAMASCUS UNIVERSITY REPORT </a:t>
            </a:r>
            <a:br>
              <a:rPr lang="en-US" sz="1200" b="1" dirty="0"/>
            </a:br>
            <a:r>
              <a:rPr lang="en-US" sz="1200" b="1" dirty="0"/>
              <a:t>preliminary geotechnical survey at WT project </a:t>
            </a:r>
            <a:br>
              <a:rPr lang="en-US" sz="1200" b="1" dirty="0"/>
            </a:br>
            <a:r>
              <a:rPr lang="en-US" sz="1200" b="1" dirty="0"/>
              <a:t> Eurocode 7 / ASCE 7</a:t>
            </a:r>
          </a:p>
        </p:txBody>
      </p:sp>
    </p:spTree>
    <p:extLst>
      <p:ext uri="{BB962C8B-B14F-4D97-AF65-F5344CB8AC3E}">
        <p14:creationId xmlns:p14="http://schemas.microsoft.com/office/powerpoint/2010/main" val="16366231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182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Dimensions </a:t>
            </a:r>
          </a:p>
        </p:txBody>
      </p:sp>
      <p:pic>
        <p:nvPicPr>
          <p:cNvPr id="20" name="Picture 19" descr="A grey circular object with a hole&#10;&#10;AI-generated content may be incorrect.">
            <a:extLst>
              <a:ext uri="{FF2B5EF4-FFF2-40B4-BE49-F238E27FC236}">
                <a16:creationId xmlns:a16="http://schemas.microsoft.com/office/drawing/2014/main" id="{2652E0A0-5179-AA33-3A37-42FAAB8D7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312" y="2004684"/>
            <a:ext cx="5329329" cy="3552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58BCB-1B42-422D-B7B9-8EC84130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82406"/>
            <a:ext cx="3005138" cy="125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152BA-7A92-4204-BA91-124A4FF7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902429"/>
            <a:ext cx="4100513" cy="14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28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183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Hand Calculation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9D3E-85B7-4E89-A87F-17B304BA0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2" y="1457325"/>
            <a:ext cx="4563826" cy="4889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C46A2-E170-4D11-9CC2-4AB818B87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5" y="1457325"/>
            <a:ext cx="4410075" cy="4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65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184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838200" y="180707"/>
            <a:ext cx="1028319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dirty="0" err="1"/>
              <a:t>Stability</a:t>
            </a:r>
            <a:r>
              <a:rPr lang="de-DE" sz="2800" b="1" dirty="0"/>
              <a:t> </a:t>
            </a:r>
            <a:r>
              <a:rPr lang="de-DE" sz="2800" b="1" dirty="0" err="1"/>
              <a:t>Results</a:t>
            </a:r>
            <a:r>
              <a:rPr lang="en-US" sz="2800" b="1" dirty="0"/>
              <a:t>  &amp;</a:t>
            </a:r>
            <a:r>
              <a:rPr lang="de-DE" sz="2800" b="1" dirty="0"/>
              <a:t> </a:t>
            </a:r>
            <a:r>
              <a:rPr lang="de-DE" sz="2800" b="1" dirty="0" err="1"/>
              <a:t>Optimization</a:t>
            </a:r>
            <a:r>
              <a:rPr lang="de-DE" sz="2800" b="1" dirty="0"/>
              <a:t> 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43C177-5581-40CC-9616-D8DB19EE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1894247"/>
            <a:ext cx="9941324" cy="3069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D045F-A290-4C4B-950A-1475A6B49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5" y="5364266"/>
            <a:ext cx="15525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53D64-A8AB-4379-BBBD-2FEDEE2F7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12" y="5491776"/>
            <a:ext cx="30003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EC5A3-0025-45EA-8A72-C0E81E4DB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4" y="4899013"/>
            <a:ext cx="16859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41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784860" y="553720"/>
            <a:ext cx="61417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/>
              <a:t>Next Task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268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Verify the final vertical load value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F_V,max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) with the tower design team.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Redesign and optimize the foundation according the new input data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Estimation of the top foundation design </a:t>
            </a:r>
            <a:br>
              <a:rPr lang="en-US" dirty="0"/>
            </a:b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23028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186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Jehad Albaali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1032510" y="228600"/>
            <a:ext cx="614172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i="0" u="none" strike="noStrike" dirty="0">
                <a:solidFill>
                  <a:srgbClr val="203864"/>
                </a:solidFill>
                <a:effectLst/>
                <a:latin typeface="Calibri Light" panose="020F0302020204030204" pitchFamily="34" charset="0"/>
              </a:rPr>
              <a:t>References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584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GeeksforGeeks</a:t>
            </a:r>
            <a:r>
              <a:rPr lang="en-US" dirty="0"/>
              <a:t> - Terzaghi’s Bearing Capacity Theory</a:t>
            </a:r>
            <a:br>
              <a:rPr lang="en-GB" b="1" dirty="0">
                <a:hlinkClick r:id="rId2"/>
              </a:rPr>
            </a:br>
            <a:r>
              <a:rPr lang="en-GB" b="1" dirty="0">
                <a:hlinkClick r:id="rId2"/>
              </a:rPr>
              <a:t>https://youtu.be/tr0yOf4JaYU?si=J4FceamERS_vV4fq</a:t>
            </a:r>
            <a:endParaRPr lang="en-GB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Sources for Bearing Capacity Factors (Nc, Nq, </a:t>
            </a:r>
            <a:r>
              <a:rPr lang="en-US" dirty="0" err="1"/>
              <a:t>Nγ</a:t>
            </a:r>
            <a:r>
              <a:rPr lang="en-US" dirty="0"/>
              <a:t>) Tables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https://civilengineeringx.com/foundation/terzaghis-bearing-capacity-theory/#gsc.tab=0</a:t>
            </a:r>
            <a:endParaRPr lang="en-US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de-DE" sz="1600" dirty="0"/>
              <a:t>Eurocode 7: </a:t>
            </a:r>
            <a:r>
              <a:rPr lang="de-DE" sz="1600" dirty="0" err="1"/>
              <a:t>Geotechnical</a:t>
            </a:r>
            <a:r>
              <a:rPr lang="de-DE" sz="1600" dirty="0"/>
              <a:t> Design</a:t>
            </a:r>
          </a:p>
          <a:p>
            <a:pPr>
              <a:lnSpc>
                <a:spcPct val="250000"/>
              </a:lnSpc>
            </a:pPr>
            <a:r>
              <a:rPr lang="en-US" sz="1600" b="1" dirty="0"/>
              <a:t>chrome-extension://</a:t>
            </a:r>
            <a:r>
              <a:rPr lang="en-US" sz="1600" b="1" dirty="0" err="1"/>
              <a:t>efaidnbmnnnibpcajpcglclefindmkaj</a:t>
            </a:r>
            <a:r>
              <a:rPr lang="en-US" sz="1600" b="1" dirty="0"/>
              <a:t>/https://eurocodes.jrc.ec.europa.eu/sites/default/files/2022-06/02-Scarpelli-Design-of-spread-foundations.pdf</a:t>
            </a:r>
          </a:p>
          <a:p>
            <a:pPr>
              <a:lnSpc>
                <a:spcPct val="250000"/>
              </a:lnSpc>
            </a:pPr>
            <a:endParaRPr lang="en-US" sz="16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374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report: </a:t>
            </a:r>
            <a:r>
              <a:rPr lang="en-US" altLang="it-IT" sz="4000" dirty="0"/>
              <a:t>Storage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it-IT" sz="2000" dirty="0"/>
              <a:t>3rd week – 4th Presentation</a:t>
            </a:r>
          </a:p>
          <a:p>
            <a:r>
              <a:rPr lang="it-IT" sz="2000" dirty="0"/>
              <a:t>Date: </a:t>
            </a:r>
            <a:r>
              <a:rPr lang="en-US" altLang="it-IT" sz="2000" dirty="0"/>
              <a:t>14</a:t>
            </a:r>
            <a:r>
              <a:rPr lang="it-IT" sz="2000" dirty="0"/>
              <a:t>/</a:t>
            </a:r>
            <a:r>
              <a:rPr lang="en-US" altLang="it-IT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Dr. </a:t>
            </a:r>
            <a:r>
              <a:rPr lang="en-US" sz="2000" dirty="0"/>
              <a:t>Laurence </a:t>
            </a:r>
            <a:r>
              <a:rPr lang="en-US" sz="2000" dirty="0" err="1"/>
              <a:t>Alhrshy</a:t>
            </a:r>
            <a:endParaRPr lang="en-GB" sz="2000" dirty="0"/>
          </a:p>
        </p:txBody>
      </p:sp>
      <p:pic>
        <p:nvPicPr>
          <p:cNvPr id="8" name="Picture 8" descr="Hochschule Flensburg (Fachhochschule)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454216" y="460966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  <a:r>
              <a:rPr lang="en-US" altLang="de-DE" dirty="0"/>
              <a:t>Mohamed Ahmed</a:t>
            </a:r>
          </a:p>
        </p:txBody>
      </p:sp>
      <p:sp>
        <p:nvSpPr>
          <p:cNvPr id="34" name="Free-form: Shape 13"/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/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/>
          <p:cNvSpPr/>
          <p:nvPr/>
        </p:nvSpPr>
        <p:spPr>
          <a:xfrm>
            <a:off x="31410" y="5935177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/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698" y="5340555"/>
            <a:ext cx="1753782" cy="13136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77213" y="6492562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8FCE8-EF93-48B0-95EA-1F9F67723918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A6CAA-7823-4F1A-AE1C-88CB68B3CCCC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30F76-FDAD-4288-976D-3F685D885B1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342900" y="1937764"/>
            <a:ext cx="1121898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dirty="0">
                <a:solidFill>
                  <a:srgbClr val="FF0000"/>
                </a:solidFill>
              </a:rPr>
              <a:t>Content</a:t>
            </a:r>
            <a:r>
              <a:rPr lang="it-IT" dirty="0">
                <a:solidFill>
                  <a:srgbClr val="FF0000"/>
                </a:solidFill>
              </a:rPr>
              <a:t> </a:t>
            </a:r>
            <a:br>
              <a:rPr lang="ar-EG" dirty="0"/>
            </a:b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Applications for Wind Energy Storage in </a:t>
            </a:r>
            <a:r>
              <a:rPr lang="en-US" b="1" dirty="0"/>
              <a:t>Syria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Battery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ar-EG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References</a:t>
            </a:r>
            <a:endParaRPr lang="ar-EG" b="1" dirty="0"/>
          </a:p>
          <a:p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536577"/>
            <a:ext cx="11218984" cy="712728"/>
          </a:xfrm>
        </p:spPr>
        <p:txBody>
          <a:bodyPr>
            <a:noAutofit/>
          </a:bodyPr>
          <a:lstStyle/>
          <a:p>
            <a:r>
              <a:rPr lang="en-US" sz="3200" dirty="0"/>
              <a:t>Battery Technologies for Large-Scale Energy Storage</a:t>
            </a:r>
            <a:endParaRPr lang="de-DE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2" y="1480570"/>
            <a:ext cx="5967605" cy="4648372"/>
          </a:xfrm>
          <a:prstGeom prst="rect">
            <a:avLst/>
          </a:prstGeom>
        </p:spPr>
      </p:pic>
      <p:sp>
        <p:nvSpPr>
          <p:cNvPr id="12" name="Rechteck 17">
            <a:extLst>
              <a:ext uri="{FF2B5EF4-FFF2-40B4-BE49-F238E27FC236}">
                <a16:creationId xmlns:a16="http://schemas.microsoft.com/office/drawing/2014/main" id="{2FBCDAFE-4D98-428B-8F57-9039DD27B3AE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4DD1397-8DA7-474E-A6A4-71315281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39D998-FF29-4CD6-AB30-6C31330F3315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ACAF5-6B4F-4830-9B1D-8EA58256C9BC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B773F-1CB7-47BF-9276-428AC50C3F9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17" y="502853"/>
            <a:ext cx="3788645" cy="712728"/>
          </a:xfrm>
        </p:spPr>
        <p:txBody>
          <a:bodyPr>
            <a:normAutofit/>
          </a:bodyPr>
          <a:lstStyle/>
          <a:p>
            <a:r>
              <a:rPr lang="de-DE" dirty="0"/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8526" y="1293111"/>
            <a:ext cx="10908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In our last sessions we discussed why storage systems are essential for wind turbines. We also looked at several types of batteries — Lithium-Ion, Sodium-Sulfur, and Flow Batteries.</a:t>
            </a:r>
            <a:br>
              <a:rPr lang="en-US" sz="2400"/>
            </a:br>
            <a:endParaRPr lang="en-US" sz="240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We need an energy storage system in wind turbines </a:t>
            </a:r>
            <a:r>
              <a:rPr lang="en-US" sz="2400" b="1"/>
              <a:t>to ensure stable power supply, balance energy generation and demand, and improve grid reliability while maximizing renewable energy use.</a:t>
            </a:r>
            <a:br>
              <a:rPr lang="en-US" sz="2400" b="1"/>
            </a:br>
            <a:endParaRPr lang="en-US" sz="2400" b="1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400"/>
              <a:t> Types of storage: </a:t>
            </a:r>
            <a:r>
              <a:rPr lang="en-US" sz="2400" b="1" u="sng"/>
              <a:t>Mechanical</a:t>
            </a:r>
            <a:r>
              <a:rPr lang="en-US" sz="2400" b="1"/>
              <a:t>, </a:t>
            </a:r>
            <a:r>
              <a:rPr lang="en-US" sz="2400" b="1" u="sng"/>
              <a:t>Electrochemical</a:t>
            </a:r>
            <a:r>
              <a:rPr lang="en-US" sz="2400" b="1"/>
              <a:t>, </a:t>
            </a:r>
            <a:r>
              <a:rPr lang="en-US" sz="2400" b="1" u="sng"/>
              <a:t>Thermal</a:t>
            </a:r>
            <a:r>
              <a:rPr lang="en-US" sz="2400" b="1"/>
              <a:t>, </a:t>
            </a:r>
            <a:r>
              <a:rPr lang="en-US" sz="2400" b="1" u="sng"/>
              <a:t>Chemical</a:t>
            </a:r>
            <a:r>
              <a:rPr lang="en-US" sz="2400"/>
              <a:t>.</a:t>
            </a:r>
            <a:br>
              <a:rPr lang="en-US" sz="2400"/>
            </a:br>
            <a:endParaRPr lang="ar-EG" sz="2400" dirty="0"/>
          </a:p>
        </p:txBody>
      </p:sp>
      <p:sp>
        <p:nvSpPr>
          <p:cNvPr id="12" name="Rechteck 17">
            <a:extLst>
              <a:ext uri="{FF2B5EF4-FFF2-40B4-BE49-F238E27FC236}">
                <a16:creationId xmlns:a16="http://schemas.microsoft.com/office/drawing/2014/main" id="{772CF150-063D-43E4-8507-C120AFF0500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C0B079-3D85-4669-AED2-43A2BB1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52A36-7009-4B5F-8011-53C8E8750DCC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A1AE7-CC82-44D3-8FC7-877234F391EE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43BA0-BD5C-4168-A089-F004737C2972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55137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A393B1-25D5-1710-E9FB-13F728E65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3852" b="4132"/>
          <a:stretch>
            <a:fillRect/>
          </a:stretch>
        </p:blipFill>
        <p:spPr>
          <a:xfrm>
            <a:off x="4436962" y="1670471"/>
            <a:ext cx="7755038" cy="41643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17B6CD-98D2-2AA6-07D9-F9DB03A1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8" y="334640"/>
            <a:ext cx="10515600" cy="1325563"/>
          </a:xfrm>
        </p:spPr>
        <p:txBody>
          <a:bodyPr/>
          <a:lstStyle/>
          <a:p>
            <a:r>
              <a:rPr lang="en-US" dirty="0"/>
              <a:t>Criteria of site selection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3F789-D0D9-4B1D-8065-DBE1BC61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6701-E5ED-3971-9D50-2AC3D1B8A49F}"/>
              </a:ext>
            </a:extLst>
          </p:cNvPr>
          <p:cNvSpPr txBox="1"/>
          <p:nvPr/>
        </p:nvSpPr>
        <p:spPr>
          <a:xfrm>
            <a:off x="6096000" y="6048573"/>
            <a:ext cx="674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Wind power plant site selection: A systematic review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D68BE-6F8B-4A79-B6C8-5749B336E1CC}"/>
              </a:ext>
            </a:extLst>
          </p:cNvPr>
          <p:cNvSpPr txBox="1"/>
          <p:nvPr/>
        </p:nvSpPr>
        <p:spPr>
          <a:xfrm>
            <a:off x="494335" y="1940099"/>
            <a:ext cx="327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Identify No-Go Factors</a:t>
            </a:r>
            <a:endParaRPr lang="LID4096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52751-CF0E-68C0-5556-20108619A4F0}"/>
              </a:ext>
            </a:extLst>
          </p:cNvPr>
          <p:cNvSpPr txBox="1"/>
          <p:nvPr/>
        </p:nvSpPr>
        <p:spPr>
          <a:xfrm>
            <a:off x="494335" y="2589329"/>
            <a:ext cx="279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Factors 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8A3A9-C8D0-A786-0105-110983C245D6}"/>
              </a:ext>
            </a:extLst>
          </p:cNvPr>
          <p:cNvSpPr txBox="1"/>
          <p:nvPr/>
        </p:nvSpPr>
        <p:spPr>
          <a:xfrm>
            <a:off x="494335" y="3238559"/>
            <a:ext cx="3823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Balance Contradictory Criteria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235F8-0345-0911-6D5C-5FEE30B3035D}"/>
              </a:ext>
            </a:extLst>
          </p:cNvPr>
          <p:cNvSpPr txBox="1"/>
          <p:nvPr/>
        </p:nvSpPr>
        <p:spPr>
          <a:xfrm>
            <a:off x="473597" y="3887787"/>
            <a:ext cx="331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Set Priorities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354BD-25BB-2DC5-FCBA-90122B3D1288}"/>
              </a:ext>
            </a:extLst>
          </p:cNvPr>
          <p:cNvSpPr txBox="1"/>
          <p:nvPr/>
        </p:nvSpPr>
        <p:spPr>
          <a:xfrm>
            <a:off x="155292" y="4949193"/>
            <a:ext cx="4501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sz="1600" dirty="0"/>
              <a:t>For site selection in Syria, all factors must be considered based on the available data. Critical constraints should be identified, favorable conditions optimized, and conflicting criteria balanced for informed decisions</a:t>
            </a:r>
            <a:endParaRPr lang="LID4096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4C12AD-701B-E521-6E19-F601B6D18F3B}"/>
              </a:ext>
            </a:extLst>
          </p:cNvPr>
          <p:cNvSpPr/>
          <p:nvPr/>
        </p:nvSpPr>
        <p:spPr>
          <a:xfrm>
            <a:off x="9837517" y="2109376"/>
            <a:ext cx="1516283" cy="37039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727853-C69B-E7AC-21A8-9D2CBCFCA9A6}"/>
              </a:ext>
            </a:extLst>
          </p:cNvPr>
          <p:cNvSpPr/>
          <p:nvPr/>
        </p:nvSpPr>
        <p:spPr>
          <a:xfrm>
            <a:off x="9982200" y="5098989"/>
            <a:ext cx="1371600" cy="4169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2205" y="290337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/>
              <a:t>Introduction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17" name="Picture 16" descr="Flywhee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6"/>
          <a:stretch>
            <a:fillRect/>
          </a:stretch>
        </p:blipFill>
        <p:spPr bwMode="auto">
          <a:xfrm>
            <a:off x="339487" y="1396789"/>
            <a:ext cx="4463867" cy="1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 of a power plan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1"/>
          <a:stretch>
            <a:fillRect/>
          </a:stretch>
        </p:blipFill>
        <p:spPr>
          <a:xfrm>
            <a:off x="5975549" y="1692546"/>
            <a:ext cx="5176458" cy="1660636"/>
          </a:xfrm>
          <a:prstGeom prst="rect">
            <a:avLst/>
          </a:prstGeom>
        </p:spPr>
      </p:pic>
      <p:pic>
        <p:nvPicPr>
          <p:cNvPr id="21" name="Picture 20" descr="ISOTHERMAL CA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/>
          <a:stretch>
            <a:fillRect/>
          </a:stretch>
        </p:blipFill>
        <p:spPr bwMode="auto">
          <a:xfrm>
            <a:off x="2109580" y="3816633"/>
            <a:ext cx="6754958" cy="18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3405428"/>
            <a:ext cx="54092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/>
              <a:t>Flywheel Energy Storage (FES)</a:t>
            </a:r>
            <a:endParaRPr lang="ar-EG"/>
          </a:p>
        </p:txBody>
      </p:sp>
      <p:sp>
        <p:nvSpPr>
          <p:cNvPr id="4" name="TextBox 3"/>
          <p:cNvSpPr txBox="1"/>
          <p:nvPr/>
        </p:nvSpPr>
        <p:spPr>
          <a:xfrm>
            <a:off x="6654188" y="3422228"/>
            <a:ext cx="4420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/>
              <a:t>Pumped Hydroelectric Storage (PHS)</a:t>
            </a:r>
            <a:endParaRPr lang="ar-EG"/>
          </a:p>
        </p:txBody>
      </p:sp>
      <p:sp>
        <p:nvSpPr>
          <p:cNvPr id="27" name="TextBox 26"/>
          <p:cNvSpPr txBox="1"/>
          <p:nvPr/>
        </p:nvSpPr>
        <p:spPr>
          <a:xfrm>
            <a:off x="4098275" y="5849957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448675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121" y="307736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de-DE"/>
              <a:t>Introduction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8" y="1375065"/>
            <a:ext cx="3789802" cy="3886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85" y="1810243"/>
            <a:ext cx="4092309" cy="3323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56" y="1901619"/>
            <a:ext cx="3625232" cy="298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5158" y="5356383"/>
            <a:ext cx="176202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Flow Batteries</a:t>
            </a:r>
            <a:endParaRPr lang="en-US"/>
          </a:p>
          <a:p>
            <a:endParaRPr lang="ar-EG"/>
          </a:p>
        </p:txBody>
      </p:sp>
      <p:sp>
        <p:nvSpPr>
          <p:cNvPr id="18" name="TextBox 17"/>
          <p:cNvSpPr txBox="1"/>
          <p:nvPr/>
        </p:nvSpPr>
        <p:spPr>
          <a:xfrm>
            <a:off x="4826480" y="5261268"/>
            <a:ext cx="249299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Lithium-Ion Batteries</a:t>
            </a:r>
          </a:p>
          <a:p>
            <a:endParaRPr lang="ar-EG"/>
          </a:p>
        </p:txBody>
      </p:sp>
      <p:sp>
        <p:nvSpPr>
          <p:cNvPr id="20" name="TextBox 19"/>
          <p:cNvSpPr txBox="1"/>
          <p:nvPr/>
        </p:nvSpPr>
        <p:spPr>
          <a:xfrm>
            <a:off x="8856052" y="5231685"/>
            <a:ext cx="282641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/>
              <a:t>Sodium-Sulfur Batteries</a:t>
            </a:r>
            <a:endParaRPr lang="en-US"/>
          </a:p>
          <a:p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451138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417" y="502853"/>
            <a:ext cx="3788645" cy="712728"/>
          </a:xfrm>
        </p:spPr>
        <p:txBody>
          <a:bodyPr>
            <a:normAutofit/>
          </a:bodyPr>
          <a:lstStyle/>
          <a:p>
            <a:r>
              <a:rPr lang="de-DE" dirty="0"/>
              <a:t>Introduction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8526" y="1293111"/>
            <a:ext cx="10908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2400" dirty="0"/>
              <a:t>Today I will present our topic about energy storage systems, focusing on Lithium-ion batteries as a key solution for integrating renewable energy especially wind power into the grid.</a:t>
            </a:r>
            <a:br>
              <a:rPr lang="en-GB" sz="2400" dirty="0"/>
            </a:br>
            <a:r>
              <a:rPr lang="en-GB" sz="2400" dirty="0"/>
              <a:t>As we know, wind energy generation is variable and depends on weather conditions. Therefore, energy storage plays a vital role in stabilizing power supply, improving reliability, and reducing curtailment losses.</a:t>
            </a:r>
            <a:endParaRPr lang="ar-EG" sz="2400" dirty="0"/>
          </a:p>
          <a:p>
            <a:endParaRPr lang="ar-EG" sz="24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2400" dirty="0"/>
              <a:t>In this presentation, I will explain the lifecycle, reliability, capacity, cost, payback, and safety factors of Lithium-ion batteries and why they are currently the most suitable technology for wind energy storage systems.</a:t>
            </a:r>
            <a:endParaRPr lang="ar-EG" sz="2400" dirty="0"/>
          </a:p>
        </p:txBody>
      </p:sp>
      <p:sp>
        <p:nvSpPr>
          <p:cNvPr id="12" name="Rechteck 17">
            <a:extLst>
              <a:ext uri="{FF2B5EF4-FFF2-40B4-BE49-F238E27FC236}">
                <a16:creationId xmlns:a16="http://schemas.microsoft.com/office/drawing/2014/main" id="{772CF150-063D-43E4-8507-C120AFF0500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C0B079-3D85-4669-AED2-43A2BB1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47376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52A36-7009-4B5F-8011-53C8E8750DCC}"/>
              </a:ext>
            </a:extLst>
          </p:cNvPr>
          <p:cNvSpPr txBox="1"/>
          <p:nvPr/>
        </p:nvSpPr>
        <p:spPr>
          <a:xfrm>
            <a:off x="5161802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A1AE7-CC82-44D3-8FC7-877234F391EE}"/>
              </a:ext>
            </a:extLst>
          </p:cNvPr>
          <p:cNvSpPr txBox="1"/>
          <p:nvPr/>
        </p:nvSpPr>
        <p:spPr>
          <a:xfrm>
            <a:off x="1029979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43BA0-BD5C-4168-A089-F004737C2972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3" y="1401679"/>
            <a:ext cx="1121898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• Peak Shaving and Load Balancing: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Wind energy generation is intermittent, with higher output during </a:t>
            </a:r>
            <a:r>
              <a:rPr lang="en-GB" dirty="0" err="1"/>
              <a:t>nighttime</a:t>
            </a:r>
            <a:r>
              <a:rPr lang="en-GB" dirty="0"/>
              <a:t> and monsoons. Li-ion batteries can store excess energy and release it during high-demand periods.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• Frequency Regulation: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Syria</a:t>
            </a:r>
            <a:r>
              <a:rPr lang="en-GB" dirty="0"/>
              <a:t>'s grid stability is a concern. Li-ion batteries can provide near-instantaneous power to stabilize the grid frequency.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• Integration with Wind-Solar Hybrid Projects.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2205" y="290337"/>
            <a:ext cx="11300262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GB" dirty="0"/>
              <a:t>Applications for Wind Energy Storage in </a:t>
            </a:r>
            <a:r>
              <a:rPr lang="en-US" sz="4400" dirty="0"/>
              <a:t>Syria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7C8038D9-004A-477F-8F7A-402E3C24276E}"/>
              </a:ext>
            </a:extLst>
          </p:cNvPr>
          <p:cNvSpPr/>
          <p:nvPr/>
        </p:nvSpPr>
        <p:spPr>
          <a:xfrm>
            <a:off x="-7747" y="6580056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2E766B-53D2-4062-AE5B-91E9F283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5745" y="6621929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5D766E-DDA3-420E-91AA-4E3EC192C762}"/>
              </a:ext>
            </a:extLst>
          </p:cNvPr>
          <p:cNvSpPr txBox="1"/>
          <p:nvPr/>
        </p:nvSpPr>
        <p:spPr>
          <a:xfrm>
            <a:off x="5161802" y="6597767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7C11A-ED97-4572-939D-DDAF1A1EC20C}"/>
              </a:ext>
            </a:extLst>
          </p:cNvPr>
          <p:cNvSpPr txBox="1"/>
          <p:nvPr/>
        </p:nvSpPr>
        <p:spPr>
          <a:xfrm>
            <a:off x="1029979" y="6594768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08DFA-3F34-4F5B-A698-890F81F30134}"/>
              </a:ext>
            </a:extLst>
          </p:cNvPr>
          <p:cNvSpPr txBox="1"/>
          <p:nvPr/>
        </p:nvSpPr>
        <p:spPr>
          <a:xfrm>
            <a:off x="9172575" y="6584089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6" y="4527159"/>
            <a:ext cx="2019524" cy="1879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63" y="4522090"/>
            <a:ext cx="1972142" cy="1971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09" y="4593981"/>
            <a:ext cx="1804681" cy="17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10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8964" y="473597"/>
            <a:ext cx="5674011" cy="712728"/>
          </a:xfrm>
        </p:spPr>
        <p:txBody>
          <a:bodyPr>
            <a:normAutofit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Battery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8" y="1539381"/>
            <a:ext cx="9001503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/>
              <a:t>Battery Type - </a:t>
            </a:r>
            <a:r>
              <a:rPr lang="en-US" sz="2400" b="1" dirty="0"/>
              <a:t>Why Lithium-Ion is the Preferred Choice?</a:t>
            </a:r>
            <a:endParaRPr kumimoji="0" lang="ar-EG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High Energy Density:</a:t>
            </a:r>
            <a:br>
              <a:rPr lang="en-US" altLang="en-US" sz="2000" b="1" dirty="0"/>
            </a:br>
            <a:r>
              <a:rPr lang="ar-EG" altLang="en-US" sz="2000" b="1" dirty="0"/>
              <a:t>   </a:t>
            </a:r>
            <a:r>
              <a:rPr lang="en-US" altLang="en-US" dirty="0"/>
              <a:t>Can store large amounts of energy in a compact size — ideal for space-limited installations.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High Efficiency: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Round-trip efficiency of 90–95%, minimizing energy loss during charge/discharge.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Fast Response Time: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Provides instantaneous power — perfect for grid stabilization and frequency regulation.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Long Cycle Life: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Typically 2,000–5,000 charge cycles, ensuring long-term performance and cost-effectiveness.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 b="1" dirty="0"/>
              <a:t>Low Self-Discharge:</a:t>
            </a:r>
            <a:br>
              <a:rPr lang="en-US" altLang="en-US" sz="2000" b="1" dirty="0"/>
            </a:br>
            <a:r>
              <a:rPr lang="ar-EG" altLang="en-US" sz="2000" b="1" dirty="0"/>
              <a:t>  </a:t>
            </a:r>
            <a:r>
              <a:rPr lang="en-US" altLang="en-US" dirty="0"/>
              <a:t>Maintains stored energy effectively during idle periods.</a:t>
            </a:r>
            <a:endParaRPr lang="en-US" altLang="en-US" sz="2000" dirty="0"/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de-DE" sz="1200" dirty="0">
                <a:solidFill>
                  <a:schemeClr val="bg1"/>
                </a:solidFill>
              </a:rPr>
              <a:t>Mohamed Ahmed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it-IT" sz="1200" dirty="0">
                <a:solidFill>
                  <a:schemeClr val="bg1"/>
                </a:solidFill>
              </a:rPr>
              <a:t>14</a:t>
            </a:r>
            <a:r>
              <a:rPr lang="it-IT" sz="1200" dirty="0">
                <a:solidFill>
                  <a:schemeClr val="bg1"/>
                </a:solidFill>
              </a:rPr>
              <a:t>/</a:t>
            </a:r>
            <a:r>
              <a:rPr lang="en-US" altLang="it-IT" sz="1200" dirty="0">
                <a:solidFill>
                  <a:schemeClr val="bg1"/>
                </a:solidFill>
              </a:rPr>
              <a:t>10</a:t>
            </a:r>
            <a:r>
              <a:rPr lang="it-IT" sz="1200" dirty="0">
                <a:solidFill>
                  <a:schemeClr val="bg1"/>
                </a:solidFill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2017644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9471" y="526401"/>
            <a:ext cx="11693003" cy="6454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de-DE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7" y="1851140"/>
            <a:ext cx="93591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Lifecycle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Average lifetime: 10–15 years, depending on usage and temperature.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2,000–5,000 full cycles before noticeable degradation.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Longer life with advanced chemistries such as LFP (Lithium Iron Phosphate).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Reliability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Proven and commercially mature technology used worldwide.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High round-trip efficiency (90–95%) ensures consistent performance.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Integrated Battery Management System (BMS) prevents overcharging and overheating.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Capacity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Defined as Energy (kWh) = Power (kW) × Time (h).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Typically designed for 1–4 hours of discharge duration in wind applications.</a:t>
            </a:r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1027600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9471" y="526401"/>
            <a:ext cx="11693003" cy="6454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Lithium-Ion</a:t>
            </a:r>
            <a:r>
              <a:rPr lang="ar-EG" b="1" dirty="0"/>
              <a:t> </a:t>
            </a:r>
            <a:r>
              <a:rPr lang="en-US" b="1" dirty="0"/>
              <a:t>Technical</a:t>
            </a:r>
            <a:r>
              <a:rPr lang="ar-EG" b="1" dirty="0"/>
              <a:t> </a:t>
            </a:r>
            <a:r>
              <a:rPr lang="en-US" b="1" dirty="0"/>
              <a:t>Performance</a:t>
            </a:r>
            <a:endParaRPr lang="de-DE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CF1C11BC-CA92-4BF3-81E8-26FB4C16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71" y="1659398"/>
            <a:ext cx="935914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Cost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Capital cost: around 130–150 USD/kWh (continuously decreasing).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Operating cost: low, due to minimal maintenance needs.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Levelized Cost of Storage (LCOS): competitive for grid-scale wind energy systems.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Payback Period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Typically 6–8 years, depending on local electricity prices and curtailment reduction.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Fast return supported by decreasing battery prices and policy incentives.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Safety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Main risk: thermal runaway in high-temperature conditions.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Mitigation: advanced cooling systems and BMS monitoring.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LFP batteries are safer — no cobalt, improved thermal and chemical stability.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Continuous improvement in fire protection and recycling processes.</a:t>
            </a:r>
          </a:p>
        </p:txBody>
      </p:sp>
      <p:sp>
        <p:nvSpPr>
          <p:cNvPr id="13" name="Rechteck 17">
            <a:extLst>
              <a:ext uri="{FF2B5EF4-FFF2-40B4-BE49-F238E27FC236}">
                <a16:creationId xmlns:a16="http://schemas.microsoft.com/office/drawing/2014/main" id="{10B039EF-1CCB-4AD2-8E08-271490AFF06A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590973-D516-42CE-83E0-079F6AEE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2676D-39BA-46C4-BCDF-85D7474FA790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93FFD-0A62-440F-BD59-D1E5F01B1959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4124-E230-43D1-8036-9B21CF0FFAE8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4231570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/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46954 h 1270146"/>
              <a:gd name="connsiteX1-267" fmla="*/ 2358147 w 9478107"/>
              <a:gd name="connsiteY1-268" fmla="*/ 302992 h 1270146"/>
              <a:gd name="connsiteX2-269" fmla="*/ 4457699 w 9478107"/>
              <a:gd name="connsiteY2-270" fmla="*/ 373331 h 1270146"/>
              <a:gd name="connsiteX3-271" fmla="*/ 7016261 w 9478107"/>
              <a:gd name="connsiteY3-272" fmla="*/ 338162 h 1270146"/>
              <a:gd name="connsiteX4-273" fmla="*/ 9478107 w 9478107"/>
              <a:gd name="connsiteY4-274" fmla="*/ 346954 h 1270146"/>
              <a:gd name="connsiteX5-275" fmla="*/ 9469315 w 9478107"/>
              <a:gd name="connsiteY5-276" fmla="*/ 1252562 h 1270146"/>
              <a:gd name="connsiteX6-277" fmla="*/ 7253653 w 9478107"/>
              <a:gd name="connsiteY6-278" fmla="*/ 1243769 h 1270146"/>
              <a:gd name="connsiteX7-279" fmla="*/ 4826976 w 9478107"/>
              <a:gd name="connsiteY7-280" fmla="*/ 1270146 h 1270146"/>
              <a:gd name="connsiteX8-281" fmla="*/ 2751992 w 9478107"/>
              <a:gd name="connsiteY8-282" fmla="*/ 1261354 h 1270146"/>
              <a:gd name="connsiteX9-283" fmla="*/ 0 w 9478107"/>
              <a:gd name="connsiteY9-284" fmla="*/ 1208600 h 1270146"/>
              <a:gd name="connsiteX10-285" fmla="*/ 8792 w 9478107"/>
              <a:gd name="connsiteY10-286" fmla="*/ 346954 h 1270146"/>
              <a:gd name="connsiteX0-287" fmla="*/ 8792 w 9478107"/>
              <a:gd name="connsiteY0-288" fmla="*/ 346954 h 1270146"/>
              <a:gd name="connsiteX1-289" fmla="*/ 2358147 w 9478107"/>
              <a:gd name="connsiteY1-290" fmla="*/ 302992 h 1270146"/>
              <a:gd name="connsiteX2-291" fmla="*/ 5127546 w 9478107"/>
              <a:gd name="connsiteY2-292" fmla="*/ 115678 h 1270146"/>
              <a:gd name="connsiteX3-293" fmla="*/ 7016261 w 9478107"/>
              <a:gd name="connsiteY3-294" fmla="*/ 338162 h 1270146"/>
              <a:gd name="connsiteX4-295" fmla="*/ 9478107 w 9478107"/>
              <a:gd name="connsiteY4-296" fmla="*/ 346954 h 1270146"/>
              <a:gd name="connsiteX5-297" fmla="*/ 9469315 w 9478107"/>
              <a:gd name="connsiteY5-298" fmla="*/ 1252562 h 1270146"/>
              <a:gd name="connsiteX6-299" fmla="*/ 7253653 w 9478107"/>
              <a:gd name="connsiteY6-300" fmla="*/ 1243769 h 1270146"/>
              <a:gd name="connsiteX7-301" fmla="*/ 4826976 w 9478107"/>
              <a:gd name="connsiteY7-302" fmla="*/ 1270146 h 1270146"/>
              <a:gd name="connsiteX8-303" fmla="*/ 2751992 w 9478107"/>
              <a:gd name="connsiteY8-304" fmla="*/ 1261354 h 1270146"/>
              <a:gd name="connsiteX9-305" fmla="*/ 0 w 9478107"/>
              <a:gd name="connsiteY9-306" fmla="*/ 1208600 h 1270146"/>
              <a:gd name="connsiteX10-307" fmla="*/ 8792 w 9478107"/>
              <a:gd name="connsiteY10-308" fmla="*/ 346954 h 1270146"/>
              <a:gd name="connsiteX0-309" fmla="*/ 8792 w 9478107"/>
              <a:gd name="connsiteY0-310" fmla="*/ 346954 h 1270146"/>
              <a:gd name="connsiteX1-311" fmla="*/ 2358147 w 9478107"/>
              <a:gd name="connsiteY1-312" fmla="*/ 302992 h 1270146"/>
              <a:gd name="connsiteX2-313" fmla="*/ 5127546 w 9478107"/>
              <a:gd name="connsiteY2-314" fmla="*/ 115678 h 1270146"/>
              <a:gd name="connsiteX3-315" fmla="*/ 7084613 w 9478107"/>
              <a:gd name="connsiteY3-316" fmla="*/ 724642 h 1270146"/>
              <a:gd name="connsiteX4-317" fmla="*/ 9478107 w 9478107"/>
              <a:gd name="connsiteY4-318" fmla="*/ 346954 h 1270146"/>
              <a:gd name="connsiteX5-319" fmla="*/ 9469315 w 9478107"/>
              <a:gd name="connsiteY5-320" fmla="*/ 1252562 h 1270146"/>
              <a:gd name="connsiteX6-321" fmla="*/ 7253653 w 9478107"/>
              <a:gd name="connsiteY6-322" fmla="*/ 1243769 h 1270146"/>
              <a:gd name="connsiteX7-323" fmla="*/ 4826976 w 9478107"/>
              <a:gd name="connsiteY7-324" fmla="*/ 1270146 h 1270146"/>
              <a:gd name="connsiteX8-325" fmla="*/ 2751992 w 9478107"/>
              <a:gd name="connsiteY8-326" fmla="*/ 1261354 h 1270146"/>
              <a:gd name="connsiteX9-327" fmla="*/ 0 w 9478107"/>
              <a:gd name="connsiteY9-328" fmla="*/ 1208600 h 1270146"/>
              <a:gd name="connsiteX10-329" fmla="*/ 8792 w 9478107"/>
              <a:gd name="connsiteY10-330" fmla="*/ 346954 h 1270146"/>
              <a:gd name="connsiteX0-331" fmla="*/ 8792 w 9478107"/>
              <a:gd name="connsiteY0-332" fmla="*/ 346954 h 1270146"/>
              <a:gd name="connsiteX1-333" fmla="*/ 2358147 w 9478107"/>
              <a:gd name="connsiteY1-334" fmla="*/ 302992 h 1270146"/>
              <a:gd name="connsiteX2-335" fmla="*/ 5127546 w 9478107"/>
              <a:gd name="connsiteY2-336" fmla="*/ 115678 h 1270146"/>
              <a:gd name="connsiteX3-337" fmla="*/ 7084613 w 9478107"/>
              <a:gd name="connsiteY3-338" fmla="*/ 647346 h 1270146"/>
              <a:gd name="connsiteX4-339" fmla="*/ 9478107 w 9478107"/>
              <a:gd name="connsiteY4-340" fmla="*/ 346954 h 1270146"/>
              <a:gd name="connsiteX5-341" fmla="*/ 9469315 w 9478107"/>
              <a:gd name="connsiteY5-342" fmla="*/ 1252562 h 1270146"/>
              <a:gd name="connsiteX6-343" fmla="*/ 7253653 w 9478107"/>
              <a:gd name="connsiteY6-344" fmla="*/ 1243769 h 1270146"/>
              <a:gd name="connsiteX7-345" fmla="*/ 4826976 w 9478107"/>
              <a:gd name="connsiteY7-346" fmla="*/ 1270146 h 1270146"/>
              <a:gd name="connsiteX8-347" fmla="*/ 2751992 w 9478107"/>
              <a:gd name="connsiteY8-348" fmla="*/ 1261354 h 1270146"/>
              <a:gd name="connsiteX9-349" fmla="*/ 0 w 9478107"/>
              <a:gd name="connsiteY9-350" fmla="*/ 1208600 h 1270146"/>
              <a:gd name="connsiteX10-351" fmla="*/ 8792 w 9478107"/>
              <a:gd name="connsiteY10-352" fmla="*/ 346954 h 1270146"/>
              <a:gd name="connsiteX0-353" fmla="*/ 8792 w 9478107"/>
              <a:gd name="connsiteY0-354" fmla="*/ 346954 h 1270146"/>
              <a:gd name="connsiteX1-355" fmla="*/ 2358147 w 9478107"/>
              <a:gd name="connsiteY1-356" fmla="*/ 302992 h 1270146"/>
              <a:gd name="connsiteX2-357" fmla="*/ 5127546 w 9478107"/>
              <a:gd name="connsiteY2-358" fmla="*/ 115678 h 1270146"/>
              <a:gd name="connsiteX3-359" fmla="*/ 7084613 w 9478107"/>
              <a:gd name="connsiteY3-360" fmla="*/ 647346 h 1270146"/>
              <a:gd name="connsiteX4-361" fmla="*/ 8755857 w 9478107"/>
              <a:gd name="connsiteY4-362" fmla="*/ 446231 h 1270146"/>
              <a:gd name="connsiteX5-363" fmla="*/ 9478107 w 9478107"/>
              <a:gd name="connsiteY5-364" fmla="*/ 346954 h 1270146"/>
              <a:gd name="connsiteX6-365" fmla="*/ 9469315 w 9478107"/>
              <a:gd name="connsiteY6-366" fmla="*/ 1252562 h 1270146"/>
              <a:gd name="connsiteX7-367" fmla="*/ 7253653 w 9478107"/>
              <a:gd name="connsiteY7-368" fmla="*/ 1243769 h 1270146"/>
              <a:gd name="connsiteX8-369" fmla="*/ 4826976 w 9478107"/>
              <a:gd name="connsiteY8-370" fmla="*/ 1270146 h 1270146"/>
              <a:gd name="connsiteX9-371" fmla="*/ 2751992 w 9478107"/>
              <a:gd name="connsiteY9-372" fmla="*/ 1261354 h 1270146"/>
              <a:gd name="connsiteX10-373" fmla="*/ 0 w 9478107"/>
              <a:gd name="connsiteY10-374" fmla="*/ 1208600 h 1270146"/>
              <a:gd name="connsiteX11" fmla="*/ 8792 w 9478107"/>
              <a:gd name="connsiteY11" fmla="*/ 346954 h 1270146"/>
              <a:gd name="connsiteX0-375" fmla="*/ 8792 w 9478107"/>
              <a:gd name="connsiteY0-376" fmla="*/ 346954 h 1270146"/>
              <a:gd name="connsiteX1-377" fmla="*/ 2358147 w 9478107"/>
              <a:gd name="connsiteY1-378" fmla="*/ 302992 h 1270146"/>
              <a:gd name="connsiteX2-379" fmla="*/ 5127546 w 9478107"/>
              <a:gd name="connsiteY2-380" fmla="*/ 115678 h 1270146"/>
              <a:gd name="connsiteX3-381" fmla="*/ 7084613 w 9478107"/>
              <a:gd name="connsiteY3-382" fmla="*/ 647346 h 1270146"/>
              <a:gd name="connsiteX4-383" fmla="*/ 8557637 w 9478107"/>
              <a:gd name="connsiteY4-384" fmla="*/ 716768 h 1270146"/>
              <a:gd name="connsiteX5-385" fmla="*/ 9478107 w 9478107"/>
              <a:gd name="connsiteY5-386" fmla="*/ 346954 h 1270146"/>
              <a:gd name="connsiteX6-387" fmla="*/ 9469315 w 9478107"/>
              <a:gd name="connsiteY6-388" fmla="*/ 1252562 h 1270146"/>
              <a:gd name="connsiteX7-389" fmla="*/ 7253653 w 9478107"/>
              <a:gd name="connsiteY7-390" fmla="*/ 1243769 h 1270146"/>
              <a:gd name="connsiteX8-391" fmla="*/ 4826976 w 9478107"/>
              <a:gd name="connsiteY8-392" fmla="*/ 1270146 h 1270146"/>
              <a:gd name="connsiteX9-393" fmla="*/ 2751992 w 9478107"/>
              <a:gd name="connsiteY9-394" fmla="*/ 1261354 h 1270146"/>
              <a:gd name="connsiteX10-395" fmla="*/ 0 w 9478107"/>
              <a:gd name="connsiteY10-396" fmla="*/ 1208600 h 1270146"/>
              <a:gd name="connsiteX11-397" fmla="*/ 8792 w 9478107"/>
              <a:gd name="connsiteY11-398" fmla="*/ 346954 h 1270146"/>
              <a:gd name="connsiteX0-399" fmla="*/ 15627 w 9484942"/>
              <a:gd name="connsiteY0-400" fmla="*/ 346954 h 1277035"/>
              <a:gd name="connsiteX1-401" fmla="*/ 2364982 w 9484942"/>
              <a:gd name="connsiteY1-402" fmla="*/ 302992 h 1277035"/>
              <a:gd name="connsiteX2-403" fmla="*/ 5134381 w 9484942"/>
              <a:gd name="connsiteY2-404" fmla="*/ 115678 h 1277035"/>
              <a:gd name="connsiteX3-405" fmla="*/ 7091448 w 9484942"/>
              <a:gd name="connsiteY3-406" fmla="*/ 647346 h 1277035"/>
              <a:gd name="connsiteX4-407" fmla="*/ 8564472 w 9484942"/>
              <a:gd name="connsiteY4-408" fmla="*/ 716768 h 1277035"/>
              <a:gd name="connsiteX5-409" fmla="*/ 9484942 w 9484942"/>
              <a:gd name="connsiteY5-410" fmla="*/ 346954 h 1277035"/>
              <a:gd name="connsiteX6-411" fmla="*/ 9476150 w 9484942"/>
              <a:gd name="connsiteY6-412" fmla="*/ 1252562 h 1277035"/>
              <a:gd name="connsiteX7-413" fmla="*/ 7260488 w 9484942"/>
              <a:gd name="connsiteY7-414" fmla="*/ 1243769 h 1277035"/>
              <a:gd name="connsiteX8-415" fmla="*/ 4833811 w 9484942"/>
              <a:gd name="connsiteY8-416" fmla="*/ 1270146 h 1277035"/>
              <a:gd name="connsiteX9-417" fmla="*/ 2758827 w 9484942"/>
              <a:gd name="connsiteY9-418" fmla="*/ 1261354 h 1277035"/>
              <a:gd name="connsiteX10-419" fmla="*/ 0 w 9484942"/>
              <a:gd name="connsiteY10-420" fmla="*/ 1273013 h 1277035"/>
              <a:gd name="connsiteX11-421" fmla="*/ 15627 w 9484942"/>
              <a:gd name="connsiteY11-422" fmla="*/ 346954 h 1277035"/>
              <a:gd name="connsiteX0-423" fmla="*/ 15627 w 9484942"/>
              <a:gd name="connsiteY0-424" fmla="*/ 346954 h 1300002"/>
              <a:gd name="connsiteX1-425" fmla="*/ 2364982 w 9484942"/>
              <a:gd name="connsiteY1-426" fmla="*/ 302992 h 1300002"/>
              <a:gd name="connsiteX2-427" fmla="*/ 5134381 w 9484942"/>
              <a:gd name="connsiteY2-428" fmla="*/ 115678 h 1300002"/>
              <a:gd name="connsiteX3-429" fmla="*/ 7091448 w 9484942"/>
              <a:gd name="connsiteY3-430" fmla="*/ 647346 h 1300002"/>
              <a:gd name="connsiteX4-431" fmla="*/ 8564472 w 9484942"/>
              <a:gd name="connsiteY4-432" fmla="*/ 716768 h 1300002"/>
              <a:gd name="connsiteX5-433" fmla="*/ 9484942 w 9484942"/>
              <a:gd name="connsiteY5-434" fmla="*/ 346954 h 1300002"/>
              <a:gd name="connsiteX6-435" fmla="*/ 9476150 w 9484942"/>
              <a:gd name="connsiteY6-436" fmla="*/ 1252562 h 1300002"/>
              <a:gd name="connsiteX7-437" fmla="*/ 7260488 w 9484942"/>
              <a:gd name="connsiteY7-438" fmla="*/ 1243769 h 1300002"/>
              <a:gd name="connsiteX8-439" fmla="*/ 4833811 w 9484942"/>
              <a:gd name="connsiteY8-440" fmla="*/ 1270146 h 1300002"/>
              <a:gd name="connsiteX9-441" fmla="*/ 2779333 w 9484942"/>
              <a:gd name="connsiteY9-442" fmla="*/ 1300002 h 1300002"/>
              <a:gd name="connsiteX10-443" fmla="*/ 0 w 9484942"/>
              <a:gd name="connsiteY10-444" fmla="*/ 1273013 h 1300002"/>
              <a:gd name="connsiteX11-445" fmla="*/ 15627 w 9484942"/>
              <a:gd name="connsiteY11-446" fmla="*/ 346954 h 1300002"/>
              <a:gd name="connsiteX0-447" fmla="*/ 15627 w 9484942"/>
              <a:gd name="connsiteY0-448" fmla="*/ 346954 h 1346830"/>
              <a:gd name="connsiteX1-449" fmla="*/ 2364982 w 9484942"/>
              <a:gd name="connsiteY1-450" fmla="*/ 302992 h 1346830"/>
              <a:gd name="connsiteX2-451" fmla="*/ 5134381 w 9484942"/>
              <a:gd name="connsiteY2-452" fmla="*/ 115678 h 1346830"/>
              <a:gd name="connsiteX3-453" fmla="*/ 7091448 w 9484942"/>
              <a:gd name="connsiteY3-454" fmla="*/ 647346 h 1346830"/>
              <a:gd name="connsiteX4-455" fmla="*/ 8564472 w 9484942"/>
              <a:gd name="connsiteY4-456" fmla="*/ 716768 h 1346830"/>
              <a:gd name="connsiteX5-457" fmla="*/ 9484942 w 9484942"/>
              <a:gd name="connsiteY5-458" fmla="*/ 346954 h 1346830"/>
              <a:gd name="connsiteX6-459" fmla="*/ 9476150 w 9484942"/>
              <a:gd name="connsiteY6-460" fmla="*/ 1252562 h 1346830"/>
              <a:gd name="connsiteX7-461" fmla="*/ 7267323 w 9484942"/>
              <a:gd name="connsiteY7-462" fmla="*/ 1346830 h 1346830"/>
              <a:gd name="connsiteX8-463" fmla="*/ 4833811 w 9484942"/>
              <a:gd name="connsiteY8-464" fmla="*/ 1270146 h 1346830"/>
              <a:gd name="connsiteX9-465" fmla="*/ 2779333 w 9484942"/>
              <a:gd name="connsiteY9-466" fmla="*/ 1300002 h 1346830"/>
              <a:gd name="connsiteX10-467" fmla="*/ 0 w 9484942"/>
              <a:gd name="connsiteY10-468" fmla="*/ 1273013 h 1346830"/>
              <a:gd name="connsiteX11-469" fmla="*/ 15627 w 9484942"/>
              <a:gd name="connsiteY11-470" fmla="*/ 346954 h 1346830"/>
              <a:gd name="connsiteX0-471" fmla="*/ 15627 w 9484942"/>
              <a:gd name="connsiteY0-472" fmla="*/ 346954 h 1308182"/>
              <a:gd name="connsiteX1-473" fmla="*/ 2364982 w 9484942"/>
              <a:gd name="connsiteY1-474" fmla="*/ 302992 h 1308182"/>
              <a:gd name="connsiteX2-475" fmla="*/ 5134381 w 9484942"/>
              <a:gd name="connsiteY2-476" fmla="*/ 115678 h 1308182"/>
              <a:gd name="connsiteX3-477" fmla="*/ 7091448 w 9484942"/>
              <a:gd name="connsiteY3-478" fmla="*/ 647346 h 1308182"/>
              <a:gd name="connsiteX4-479" fmla="*/ 8564472 w 9484942"/>
              <a:gd name="connsiteY4-480" fmla="*/ 716768 h 1308182"/>
              <a:gd name="connsiteX5-481" fmla="*/ 9484942 w 9484942"/>
              <a:gd name="connsiteY5-482" fmla="*/ 346954 h 1308182"/>
              <a:gd name="connsiteX6-483" fmla="*/ 9476150 w 9484942"/>
              <a:gd name="connsiteY6-484" fmla="*/ 1252562 h 1308182"/>
              <a:gd name="connsiteX7-485" fmla="*/ 7246817 w 9484942"/>
              <a:gd name="connsiteY7-486" fmla="*/ 1308182 h 1308182"/>
              <a:gd name="connsiteX8-487" fmla="*/ 4833811 w 9484942"/>
              <a:gd name="connsiteY8-488" fmla="*/ 1270146 h 1308182"/>
              <a:gd name="connsiteX9-489" fmla="*/ 2779333 w 9484942"/>
              <a:gd name="connsiteY9-490" fmla="*/ 1300002 h 1308182"/>
              <a:gd name="connsiteX10-491" fmla="*/ 0 w 9484942"/>
              <a:gd name="connsiteY10-492" fmla="*/ 1273013 h 1308182"/>
              <a:gd name="connsiteX11-493" fmla="*/ 15627 w 9484942"/>
              <a:gd name="connsiteY11-494" fmla="*/ 346954 h 1308182"/>
              <a:gd name="connsiteX0-495" fmla="*/ 15627 w 9496987"/>
              <a:gd name="connsiteY0-496" fmla="*/ 346954 h 1316976"/>
              <a:gd name="connsiteX1-497" fmla="*/ 2364982 w 9496987"/>
              <a:gd name="connsiteY1-498" fmla="*/ 302992 h 1316976"/>
              <a:gd name="connsiteX2-499" fmla="*/ 5134381 w 9496987"/>
              <a:gd name="connsiteY2-500" fmla="*/ 115678 h 1316976"/>
              <a:gd name="connsiteX3-501" fmla="*/ 7091448 w 9496987"/>
              <a:gd name="connsiteY3-502" fmla="*/ 647346 h 1316976"/>
              <a:gd name="connsiteX4-503" fmla="*/ 8564472 w 9496987"/>
              <a:gd name="connsiteY4-504" fmla="*/ 716768 h 1316976"/>
              <a:gd name="connsiteX5-505" fmla="*/ 9484942 w 9496987"/>
              <a:gd name="connsiteY5-506" fmla="*/ 346954 h 1316976"/>
              <a:gd name="connsiteX6-507" fmla="*/ 9496656 w 9496987"/>
              <a:gd name="connsiteY6-508" fmla="*/ 1316976 h 1316976"/>
              <a:gd name="connsiteX7-509" fmla="*/ 7246817 w 9496987"/>
              <a:gd name="connsiteY7-510" fmla="*/ 1308182 h 1316976"/>
              <a:gd name="connsiteX8-511" fmla="*/ 4833811 w 9496987"/>
              <a:gd name="connsiteY8-512" fmla="*/ 1270146 h 1316976"/>
              <a:gd name="connsiteX9-513" fmla="*/ 2779333 w 9496987"/>
              <a:gd name="connsiteY9-514" fmla="*/ 1300002 h 1316976"/>
              <a:gd name="connsiteX10-515" fmla="*/ 0 w 9496987"/>
              <a:gd name="connsiteY10-516" fmla="*/ 1273013 h 1316976"/>
              <a:gd name="connsiteX11-517" fmla="*/ 15627 w 9496987"/>
              <a:gd name="connsiteY11-518" fmla="*/ 346954 h 13169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97" y="connsiteY11-398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/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/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-1" fmla="*/ 17585 w 9486900"/>
              <a:gd name="connsiteY0-2" fmla="*/ 168095 h 1091287"/>
              <a:gd name="connsiteX1-3" fmla="*/ 2004646 w 9486900"/>
              <a:gd name="connsiteY1-4" fmla="*/ 185679 h 1091287"/>
              <a:gd name="connsiteX2-5" fmla="*/ 4466492 w 9486900"/>
              <a:gd name="connsiteY2-6" fmla="*/ 194472 h 1091287"/>
              <a:gd name="connsiteX3-7" fmla="*/ 7025054 w 9486900"/>
              <a:gd name="connsiteY3-8" fmla="*/ 159303 h 1091287"/>
              <a:gd name="connsiteX4-9" fmla="*/ 9486900 w 9486900"/>
              <a:gd name="connsiteY4-10" fmla="*/ 168095 h 1091287"/>
              <a:gd name="connsiteX5-11" fmla="*/ 9478108 w 9486900"/>
              <a:gd name="connsiteY5-12" fmla="*/ 1073703 h 1091287"/>
              <a:gd name="connsiteX6-13" fmla="*/ 7262446 w 9486900"/>
              <a:gd name="connsiteY6-14" fmla="*/ 1064910 h 1091287"/>
              <a:gd name="connsiteX7-15" fmla="*/ 4835769 w 9486900"/>
              <a:gd name="connsiteY7-16" fmla="*/ 1091287 h 1091287"/>
              <a:gd name="connsiteX8-17" fmla="*/ 2760785 w 9486900"/>
              <a:gd name="connsiteY8-18" fmla="*/ 1082495 h 1091287"/>
              <a:gd name="connsiteX9-19" fmla="*/ 0 w 9486900"/>
              <a:gd name="connsiteY9-20" fmla="*/ 1038533 h 1091287"/>
              <a:gd name="connsiteX10-21" fmla="*/ 17585 w 9486900"/>
              <a:gd name="connsiteY10-22" fmla="*/ 168095 h 1091287"/>
              <a:gd name="connsiteX0-23" fmla="*/ 17585 w 9486900"/>
              <a:gd name="connsiteY0-24" fmla="*/ 234508 h 1157700"/>
              <a:gd name="connsiteX1-25" fmla="*/ 2004646 w 9486900"/>
              <a:gd name="connsiteY1-26" fmla="*/ 252092 h 1157700"/>
              <a:gd name="connsiteX2-27" fmla="*/ 4466492 w 9486900"/>
              <a:gd name="connsiteY2-28" fmla="*/ 260885 h 1157700"/>
              <a:gd name="connsiteX3-29" fmla="*/ 7025054 w 9486900"/>
              <a:gd name="connsiteY3-30" fmla="*/ 225716 h 1157700"/>
              <a:gd name="connsiteX4-31" fmla="*/ 9486900 w 9486900"/>
              <a:gd name="connsiteY4-32" fmla="*/ 234508 h 1157700"/>
              <a:gd name="connsiteX5-33" fmla="*/ 9478108 w 9486900"/>
              <a:gd name="connsiteY5-34" fmla="*/ 1140116 h 1157700"/>
              <a:gd name="connsiteX6-35" fmla="*/ 7262446 w 9486900"/>
              <a:gd name="connsiteY6-36" fmla="*/ 1131323 h 1157700"/>
              <a:gd name="connsiteX7-37" fmla="*/ 4835769 w 9486900"/>
              <a:gd name="connsiteY7-38" fmla="*/ 1157700 h 1157700"/>
              <a:gd name="connsiteX8-39" fmla="*/ 2760785 w 9486900"/>
              <a:gd name="connsiteY8-40" fmla="*/ 1148908 h 1157700"/>
              <a:gd name="connsiteX9-41" fmla="*/ 0 w 9486900"/>
              <a:gd name="connsiteY9-42" fmla="*/ 1104946 h 1157700"/>
              <a:gd name="connsiteX10-43" fmla="*/ 17585 w 9486900"/>
              <a:gd name="connsiteY10-44" fmla="*/ 234508 h 1157700"/>
              <a:gd name="connsiteX0-45" fmla="*/ 17585 w 9486900"/>
              <a:gd name="connsiteY0-46" fmla="*/ 375168 h 1298360"/>
              <a:gd name="connsiteX1-47" fmla="*/ 2004646 w 9486900"/>
              <a:gd name="connsiteY1-48" fmla="*/ 392752 h 1298360"/>
              <a:gd name="connsiteX2-49" fmla="*/ 4466492 w 9486900"/>
              <a:gd name="connsiteY2-50" fmla="*/ 401545 h 1298360"/>
              <a:gd name="connsiteX3-51" fmla="*/ 7025054 w 9486900"/>
              <a:gd name="connsiteY3-52" fmla="*/ 366376 h 1298360"/>
              <a:gd name="connsiteX4-53" fmla="*/ 9486900 w 9486900"/>
              <a:gd name="connsiteY4-54" fmla="*/ 375168 h 1298360"/>
              <a:gd name="connsiteX5-55" fmla="*/ 9478108 w 9486900"/>
              <a:gd name="connsiteY5-56" fmla="*/ 1280776 h 1298360"/>
              <a:gd name="connsiteX6-57" fmla="*/ 7262446 w 9486900"/>
              <a:gd name="connsiteY6-58" fmla="*/ 1271983 h 1298360"/>
              <a:gd name="connsiteX7-59" fmla="*/ 4835769 w 9486900"/>
              <a:gd name="connsiteY7-60" fmla="*/ 1298360 h 1298360"/>
              <a:gd name="connsiteX8-61" fmla="*/ 2760785 w 9486900"/>
              <a:gd name="connsiteY8-62" fmla="*/ 1289568 h 1298360"/>
              <a:gd name="connsiteX9-63" fmla="*/ 0 w 9486900"/>
              <a:gd name="connsiteY9-64" fmla="*/ 1245606 h 1298360"/>
              <a:gd name="connsiteX10-65" fmla="*/ 17585 w 9486900"/>
              <a:gd name="connsiteY10-66" fmla="*/ 375168 h 1298360"/>
              <a:gd name="connsiteX0-67" fmla="*/ 17585 w 9486900"/>
              <a:gd name="connsiteY0-68" fmla="*/ 375168 h 1298360"/>
              <a:gd name="connsiteX1-69" fmla="*/ 2004646 w 9486900"/>
              <a:gd name="connsiteY1-70" fmla="*/ 392752 h 1298360"/>
              <a:gd name="connsiteX2-71" fmla="*/ 4466492 w 9486900"/>
              <a:gd name="connsiteY2-72" fmla="*/ 401545 h 1298360"/>
              <a:gd name="connsiteX3-73" fmla="*/ 7025054 w 9486900"/>
              <a:gd name="connsiteY3-74" fmla="*/ 366376 h 1298360"/>
              <a:gd name="connsiteX4-75" fmla="*/ 9486900 w 9486900"/>
              <a:gd name="connsiteY4-76" fmla="*/ 375168 h 1298360"/>
              <a:gd name="connsiteX5-77" fmla="*/ 9478108 w 9486900"/>
              <a:gd name="connsiteY5-78" fmla="*/ 1280776 h 1298360"/>
              <a:gd name="connsiteX6-79" fmla="*/ 7262446 w 9486900"/>
              <a:gd name="connsiteY6-80" fmla="*/ 1271983 h 1298360"/>
              <a:gd name="connsiteX7-81" fmla="*/ 4835769 w 9486900"/>
              <a:gd name="connsiteY7-82" fmla="*/ 1298360 h 1298360"/>
              <a:gd name="connsiteX8-83" fmla="*/ 2760785 w 9486900"/>
              <a:gd name="connsiteY8-84" fmla="*/ 1289568 h 1298360"/>
              <a:gd name="connsiteX9-85" fmla="*/ 0 w 9486900"/>
              <a:gd name="connsiteY9-86" fmla="*/ 1245606 h 1298360"/>
              <a:gd name="connsiteX10-87" fmla="*/ 17585 w 9486900"/>
              <a:gd name="connsiteY10-88" fmla="*/ 375168 h 1298360"/>
              <a:gd name="connsiteX0-89" fmla="*/ 17585 w 9486900"/>
              <a:gd name="connsiteY0-90" fmla="*/ 375168 h 1298360"/>
              <a:gd name="connsiteX1-91" fmla="*/ 2004646 w 9486900"/>
              <a:gd name="connsiteY1-92" fmla="*/ 392752 h 1298360"/>
              <a:gd name="connsiteX2-93" fmla="*/ 4466492 w 9486900"/>
              <a:gd name="connsiteY2-94" fmla="*/ 401545 h 1298360"/>
              <a:gd name="connsiteX3-95" fmla="*/ 7025054 w 9486900"/>
              <a:gd name="connsiteY3-96" fmla="*/ 366376 h 1298360"/>
              <a:gd name="connsiteX4-97" fmla="*/ 9486900 w 9486900"/>
              <a:gd name="connsiteY4-98" fmla="*/ 375168 h 1298360"/>
              <a:gd name="connsiteX5-99" fmla="*/ 9478108 w 9486900"/>
              <a:gd name="connsiteY5-100" fmla="*/ 1280776 h 1298360"/>
              <a:gd name="connsiteX6-101" fmla="*/ 7262446 w 9486900"/>
              <a:gd name="connsiteY6-102" fmla="*/ 1271983 h 1298360"/>
              <a:gd name="connsiteX7-103" fmla="*/ 4835769 w 9486900"/>
              <a:gd name="connsiteY7-104" fmla="*/ 1298360 h 1298360"/>
              <a:gd name="connsiteX8-105" fmla="*/ 2760785 w 9486900"/>
              <a:gd name="connsiteY8-106" fmla="*/ 1289568 h 1298360"/>
              <a:gd name="connsiteX9-107" fmla="*/ 0 w 9486900"/>
              <a:gd name="connsiteY9-108" fmla="*/ 1245606 h 1298360"/>
              <a:gd name="connsiteX10-109" fmla="*/ 17585 w 9486900"/>
              <a:gd name="connsiteY10-110" fmla="*/ 375168 h 1298360"/>
              <a:gd name="connsiteX0-111" fmla="*/ 17585 w 9486900"/>
              <a:gd name="connsiteY0-112" fmla="*/ 375168 h 1298360"/>
              <a:gd name="connsiteX1-113" fmla="*/ 2004646 w 9486900"/>
              <a:gd name="connsiteY1-114" fmla="*/ 392752 h 1298360"/>
              <a:gd name="connsiteX2-115" fmla="*/ 4466492 w 9486900"/>
              <a:gd name="connsiteY2-116" fmla="*/ 401545 h 1298360"/>
              <a:gd name="connsiteX3-117" fmla="*/ 7025054 w 9486900"/>
              <a:gd name="connsiteY3-118" fmla="*/ 366376 h 1298360"/>
              <a:gd name="connsiteX4-119" fmla="*/ 9486900 w 9486900"/>
              <a:gd name="connsiteY4-120" fmla="*/ 375168 h 1298360"/>
              <a:gd name="connsiteX5-121" fmla="*/ 9478108 w 9486900"/>
              <a:gd name="connsiteY5-122" fmla="*/ 1280776 h 1298360"/>
              <a:gd name="connsiteX6-123" fmla="*/ 7262446 w 9486900"/>
              <a:gd name="connsiteY6-124" fmla="*/ 1271983 h 1298360"/>
              <a:gd name="connsiteX7-125" fmla="*/ 4835769 w 9486900"/>
              <a:gd name="connsiteY7-126" fmla="*/ 1298360 h 1298360"/>
              <a:gd name="connsiteX8-127" fmla="*/ 2760785 w 9486900"/>
              <a:gd name="connsiteY8-128" fmla="*/ 1289568 h 1298360"/>
              <a:gd name="connsiteX9-129" fmla="*/ 0 w 9486900"/>
              <a:gd name="connsiteY9-130" fmla="*/ 1245606 h 1298360"/>
              <a:gd name="connsiteX10-131" fmla="*/ 17585 w 9486900"/>
              <a:gd name="connsiteY10-132" fmla="*/ 375168 h 1298360"/>
              <a:gd name="connsiteX0-133" fmla="*/ 17585 w 9486900"/>
              <a:gd name="connsiteY0-134" fmla="*/ 375168 h 1298360"/>
              <a:gd name="connsiteX1-135" fmla="*/ 2004646 w 9486900"/>
              <a:gd name="connsiteY1-136" fmla="*/ 392752 h 1298360"/>
              <a:gd name="connsiteX2-137" fmla="*/ 4466492 w 9486900"/>
              <a:gd name="connsiteY2-138" fmla="*/ 401545 h 1298360"/>
              <a:gd name="connsiteX3-139" fmla="*/ 7025054 w 9486900"/>
              <a:gd name="connsiteY3-140" fmla="*/ 366376 h 1298360"/>
              <a:gd name="connsiteX4-141" fmla="*/ 9486900 w 9486900"/>
              <a:gd name="connsiteY4-142" fmla="*/ 375168 h 1298360"/>
              <a:gd name="connsiteX5-143" fmla="*/ 9478108 w 9486900"/>
              <a:gd name="connsiteY5-144" fmla="*/ 1280776 h 1298360"/>
              <a:gd name="connsiteX6-145" fmla="*/ 7262446 w 9486900"/>
              <a:gd name="connsiteY6-146" fmla="*/ 1271983 h 1298360"/>
              <a:gd name="connsiteX7-147" fmla="*/ 4835769 w 9486900"/>
              <a:gd name="connsiteY7-148" fmla="*/ 1298360 h 1298360"/>
              <a:gd name="connsiteX8-149" fmla="*/ 2760785 w 9486900"/>
              <a:gd name="connsiteY8-150" fmla="*/ 1289568 h 1298360"/>
              <a:gd name="connsiteX9-151" fmla="*/ 0 w 9486900"/>
              <a:gd name="connsiteY9-152" fmla="*/ 1245606 h 1298360"/>
              <a:gd name="connsiteX10-153" fmla="*/ 17585 w 9486900"/>
              <a:gd name="connsiteY10-154" fmla="*/ 375168 h 1298360"/>
              <a:gd name="connsiteX0-155" fmla="*/ 17585 w 9486900"/>
              <a:gd name="connsiteY0-156" fmla="*/ 375168 h 1298360"/>
              <a:gd name="connsiteX1-157" fmla="*/ 2004646 w 9486900"/>
              <a:gd name="connsiteY1-158" fmla="*/ 392752 h 1298360"/>
              <a:gd name="connsiteX2-159" fmla="*/ 4466492 w 9486900"/>
              <a:gd name="connsiteY2-160" fmla="*/ 401545 h 1298360"/>
              <a:gd name="connsiteX3-161" fmla="*/ 7025054 w 9486900"/>
              <a:gd name="connsiteY3-162" fmla="*/ 366376 h 1298360"/>
              <a:gd name="connsiteX4-163" fmla="*/ 9486900 w 9486900"/>
              <a:gd name="connsiteY4-164" fmla="*/ 375168 h 1298360"/>
              <a:gd name="connsiteX5-165" fmla="*/ 9478108 w 9486900"/>
              <a:gd name="connsiteY5-166" fmla="*/ 1280776 h 1298360"/>
              <a:gd name="connsiteX6-167" fmla="*/ 7262446 w 9486900"/>
              <a:gd name="connsiteY6-168" fmla="*/ 1271983 h 1298360"/>
              <a:gd name="connsiteX7-169" fmla="*/ 4835769 w 9486900"/>
              <a:gd name="connsiteY7-170" fmla="*/ 1298360 h 1298360"/>
              <a:gd name="connsiteX8-171" fmla="*/ 2760785 w 9486900"/>
              <a:gd name="connsiteY8-172" fmla="*/ 1289568 h 1298360"/>
              <a:gd name="connsiteX9-173" fmla="*/ 0 w 9486900"/>
              <a:gd name="connsiteY9-174" fmla="*/ 1245606 h 1298360"/>
              <a:gd name="connsiteX10-175" fmla="*/ 17585 w 9486900"/>
              <a:gd name="connsiteY10-176" fmla="*/ 375168 h 1298360"/>
              <a:gd name="connsiteX0-177" fmla="*/ 8792 w 9478107"/>
              <a:gd name="connsiteY0-178" fmla="*/ 375168 h 1298360"/>
              <a:gd name="connsiteX1-179" fmla="*/ 1995853 w 9478107"/>
              <a:gd name="connsiteY1-180" fmla="*/ 392752 h 1298360"/>
              <a:gd name="connsiteX2-181" fmla="*/ 4457699 w 9478107"/>
              <a:gd name="connsiteY2-182" fmla="*/ 401545 h 1298360"/>
              <a:gd name="connsiteX3-183" fmla="*/ 7016261 w 9478107"/>
              <a:gd name="connsiteY3-184" fmla="*/ 366376 h 1298360"/>
              <a:gd name="connsiteX4-185" fmla="*/ 9478107 w 9478107"/>
              <a:gd name="connsiteY4-186" fmla="*/ 375168 h 1298360"/>
              <a:gd name="connsiteX5-187" fmla="*/ 9469315 w 9478107"/>
              <a:gd name="connsiteY5-188" fmla="*/ 1280776 h 1298360"/>
              <a:gd name="connsiteX6-189" fmla="*/ 7253653 w 9478107"/>
              <a:gd name="connsiteY6-190" fmla="*/ 1271983 h 1298360"/>
              <a:gd name="connsiteX7-191" fmla="*/ 4826976 w 9478107"/>
              <a:gd name="connsiteY7-192" fmla="*/ 1298360 h 1298360"/>
              <a:gd name="connsiteX8-193" fmla="*/ 2751992 w 9478107"/>
              <a:gd name="connsiteY8-194" fmla="*/ 1289568 h 1298360"/>
              <a:gd name="connsiteX9-195" fmla="*/ 0 w 9478107"/>
              <a:gd name="connsiteY9-196" fmla="*/ 1236814 h 1298360"/>
              <a:gd name="connsiteX10-197" fmla="*/ 8792 w 9478107"/>
              <a:gd name="connsiteY10-198" fmla="*/ 375168 h 1298360"/>
              <a:gd name="connsiteX0-199" fmla="*/ 8792 w 9478107"/>
              <a:gd name="connsiteY0-200" fmla="*/ 421112 h 1344304"/>
              <a:gd name="connsiteX1-201" fmla="*/ 2057399 w 9478107"/>
              <a:gd name="connsiteY1-202" fmla="*/ 377150 h 1344304"/>
              <a:gd name="connsiteX2-203" fmla="*/ 4457699 w 9478107"/>
              <a:gd name="connsiteY2-204" fmla="*/ 447489 h 1344304"/>
              <a:gd name="connsiteX3-205" fmla="*/ 7016261 w 9478107"/>
              <a:gd name="connsiteY3-206" fmla="*/ 412320 h 1344304"/>
              <a:gd name="connsiteX4-207" fmla="*/ 9478107 w 9478107"/>
              <a:gd name="connsiteY4-208" fmla="*/ 421112 h 1344304"/>
              <a:gd name="connsiteX5-209" fmla="*/ 9469315 w 9478107"/>
              <a:gd name="connsiteY5-210" fmla="*/ 1326720 h 1344304"/>
              <a:gd name="connsiteX6-211" fmla="*/ 7253653 w 9478107"/>
              <a:gd name="connsiteY6-212" fmla="*/ 1317927 h 1344304"/>
              <a:gd name="connsiteX7-213" fmla="*/ 4826976 w 9478107"/>
              <a:gd name="connsiteY7-214" fmla="*/ 1344304 h 1344304"/>
              <a:gd name="connsiteX8-215" fmla="*/ 2751992 w 9478107"/>
              <a:gd name="connsiteY8-216" fmla="*/ 1335512 h 1344304"/>
              <a:gd name="connsiteX9-217" fmla="*/ 0 w 9478107"/>
              <a:gd name="connsiteY9-218" fmla="*/ 1282758 h 1344304"/>
              <a:gd name="connsiteX10-219" fmla="*/ 8792 w 9478107"/>
              <a:gd name="connsiteY10-220" fmla="*/ 421112 h 1344304"/>
              <a:gd name="connsiteX0-221" fmla="*/ 8792 w 9478107"/>
              <a:gd name="connsiteY0-222" fmla="*/ 350485 h 1273677"/>
              <a:gd name="connsiteX1-223" fmla="*/ 2057399 w 9478107"/>
              <a:gd name="connsiteY1-224" fmla="*/ 306523 h 1273677"/>
              <a:gd name="connsiteX2-225" fmla="*/ 4457699 w 9478107"/>
              <a:gd name="connsiteY2-226" fmla="*/ 376862 h 1273677"/>
              <a:gd name="connsiteX3-227" fmla="*/ 7016261 w 9478107"/>
              <a:gd name="connsiteY3-228" fmla="*/ 341693 h 1273677"/>
              <a:gd name="connsiteX4-229" fmla="*/ 9478107 w 9478107"/>
              <a:gd name="connsiteY4-230" fmla="*/ 350485 h 1273677"/>
              <a:gd name="connsiteX5-231" fmla="*/ 9469315 w 9478107"/>
              <a:gd name="connsiteY5-232" fmla="*/ 1256093 h 1273677"/>
              <a:gd name="connsiteX6-233" fmla="*/ 7253653 w 9478107"/>
              <a:gd name="connsiteY6-234" fmla="*/ 1247300 h 1273677"/>
              <a:gd name="connsiteX7-235" fmla="*/ 4826976 w 9478107"/>
              <a:gd name="connsiteY7-236" fmla="*/ 1273677 h 1273677"/>
              <a:gd name="connsiteX8-237" fmla="*/ 2751992 w 9478107"/>
              <a:gd name="connsiteY8-238" fmla="*/ 1264885 h 1273677"/>
              <a:gd name="connsiteX9-239" fmla="*/ 0 w 9478107"/>
              <a:gd name="connsiteY9-240" fmla="*/ 1212131 h 1273677"/>
              <a:gd name="connsiteX10-241" fmla="*/ 8792 w 9478107"/>
              <a:gd name="connsiteY10-242" fmla="*/ 350485 h 1273677"/>
              <a:gd name="connsiteX0-243" fmla="*/ 8792 w 9478107"/>
              <a:gd name="connsiteY0-244" fmla="*/ 350485 h 1273677"/>
              <a:gd name="connsiteX1-245" fmla="*/ 2057399 w 9478107"/>
              <a:gd name="connsiteY1-246" fmla="*/ 306523 h 1273677"/>
              <a:gd name="connsiteX2-247" fmla="*/ 4457699 w 9478107"/>
              <a:gd name="connsiteY2-248" fmla="*/ 376862 h 1273677"/>
              <a:gd name="connsiteX3-249" fmla="*/ 7016261 w 9478107"/>
              <a:gd name="connsiteY3-250" fmla="*/ 341693 h 1273677"/>
              <a:gd name="connsiteX4-251" fmla="*/ 9478107 w 9478107"/>
              <a:gd name="connsiteY4-252" fmla="*/ 350485 h 1273677"/>
              <a:gd name="connsiteX5-253" fmla="*/ 9469315 w 9478107"/>
              <a:gd name="connsiteY5-254" fmla="*/ 1256093 h 1273677"/>
              <a:gd name="connsiteX6-255" fmla="*/ 7253653 w 9478107"/>
              <a:gd name="connsiteY6-256" fmla="*/ 1247300 h 1273677"/>
              <a:gd name="connsiteX7-257" fmla="*/ 4826976 w 9478107"/>
              <a:gd name="connsiteY7-258" fmla="*/ 1273677 h 1273677"/>
              <a:gd name="connsiteX8-259" fmla="*/ 2751992 w 9478107"/>
              <a:gd name="connsiteY8-260" fmla="*/ 1264885 h 1273677"/>
              <a:gd name="connsiteX9-261" fmla="*/ 0 w 9478107"/>
              <a:gd name="connsiteY9-262" fmla="*/ 1212131 h 1273677"/>
              <a:gd name="connsiteX10-263" fmla="*/ 8792 w 9478107"/>
              <a:gd name="connsiteY10-264" fmla="*/ 350485 h 1273677"/>
              <a:gd name="connsiteX0-265" fmla="*/ 8792 w 9478107"/>
              <a:gd name="connsiteY0-266" fmla="*/ 350485 h 1273677"/>
              <a:gd name="connsiteX1-267" fmla="*/ 2057399 w 9478107"/>
              <a:gd name="connsiteY1-268" fmla="*/ 306523 h 1273677"/>
              <a:gd name="connsiteX2-269" fmla="*/ 4457699 w 9478107"/>
              <a:gd name="connsiteY2-270" fmla="*/ 376862 h 1273677"/>
              <a:gd name="connsiteX3-271" fmla="*/ 7016261 w 9478107"/>
              <a:gd name="connsiteY3-272" fmla="*/ 341693 h 1273677"/>
              <a:gd name="connsiteX4-273" fmla="*/ 8414099 w 9478107"/>
              <a:gd name="connsiteY4-274" fmla="*/ 797823 h 1273677"/>
              <a:gd name="connsiteX5-275" fmla="*/ 9478107 w 9478107"/>
              <a:gd name="connsiteY5-276" fmla="*/ 350485 h 1273677"/>
              <a:gd name="connsiteX6-277" fmla="*/ 9469315 w 9478107"/>
              <a:gd name="connsiteY6-278" fmla="*/ 1256093 h 1273677"/>
              <a:gd name="connsiteX7-279" fmla="*/ 7253653 w 9478107"/>
              <a:gd name="connsiteY7-280" fmla="*/ 1247300 h 1273677"/>
              <a:gd name="connsiteX8-281" fmla="*/ 4826976 w 9478107"/>
              <a:gd name="connsiteY8-282" fmla="*/ 1273677 h 1273677"/>
              <a:gd name="connsiteX9-283" fmla="*/ 2751992 w 9478107"/>
              <a:gd name="connsiteY9-284" fmla="*/ 1264885 h 1273677"/>
              <a:gd name="connsiteX10-285" fmla="*/ 0 w 9478107"/>
              <a:gd name="connsiteY10-286" fmla="*/ 1212131 h 1273677"/>
              <a:gd name="connsiteX11" fmla="*/ 8792 w 9478107"/>
              <a:gd name="connsiteY11" fmla="*/ 350485 h 1273677"/>
              <a:gd name="connsiteX0-287" fmla="*/ 8792 w 9478107"/>
              <a:gd name="connsiteY0-288" fmla="*/ 463370 h 1386562"/>
              <a:gd name="connsiteX1-289" fmla="*/ 2057399 w 9478107"/>
              <a:gd name="connsiteY1-290" fmla="*/ 419408 h 1386562"/>
              <a:gd name="connsiteX2-291" fmla="*/ 4457699 w 9478107"/>
              <a:gd name="connsiteY2-292" fmla="*/ 489747 h 1386562"/>
              <a:gd name="connsiteX3-293" fmla="*/ 7009426 w 9478107"/>
              <a:gd name="connsiteY3-294" fmla="*/ 98357 h 1386562"/>
              <a:gd name="connsiteX4-295" fmla="*/ 8414099 w 9478107"/>
              <a:gd name="connsiteY4-296" fmla="*/ 910708 h 1386562"/>
              <a:gd name="connsiteX5-297" fmla="*/ 9478107 w 9478107"/>
              <a:gd name="connsiteY5-298" fmla="*/ 463370 h 1386562"/>
              <a:gd name="connsiteX6-299" fmla="*/ 9469315 w 9478107"/>
              <a:gd name="connsiteY6-300" fmla="*/ 1368978 h 1386562"/>
              <a:gd name="connsiteX7-301" fmla="*/ 7253653 w 9478107"/>
              <a:gd name="connsiteY7-302" fmla="*/ 1360185 h 1386562"/>
              <a:gd name="connsiteX8-303" fmla="*/ 4826976 w 9478107"/>
              <a:gd name="connsiteY8-304" fmla="*/ 1386562 h 1386562"/>
              <a:gd name="connsiteX9-305" fmla="*/ 2751992 w 9478107"/>
              <a:gd name="connsiteY9-306" fmla="*/ 1377770 h 1386562"/>
              <a:gd name="connsiteX10-307" fmla="*/ 0 w 9478107"/>
              <a:gd name="connsiteY10-308" fmla="*/ 1325016 h 1386562"/>
              <a:gd name="connsiteX11-309" fmla="*/ 8792 w 9478107"/>
              <a:gd name="connsiteY11-310" fmla="*/ 463370 h 1386562"/>
              <a:gd name="connsiteX0-311" fmla="*/ 8792 w 9478107"/>
              <a:gd name="connsiteY0-312" fmla="*/ 463370 h 1386562"/>
              <a:gd name="connsiteX1-313" fmla="*/ 2057399 w 9478107"/>
              <a:gd name="connsiteY1-314" fmla="*/ 419408 h 1386562"/>
              <a:gd name="connsiteX2-315" fmla="*/ 4457699 w 9478107"/>
              <a:gd name="connsiteY2-316" fmla="*/ 489747 h 1386562"/>
              <a:gd name="connsiteX3-317" fmla="*/ 7009426 w 9478107"/>
              <a:gd name="connsiteY3-318" fmla="*/ 98357 h 1386562"/>
              <a:gd name="connsiteX4-319" fmla="*/ 8414099 w 9478107"/>
              <a:gd name="connsiteY4-320" fmla="*/ 910708 h 1386562"/>
              <a:gd name="connsiteX5-321" fmla="*/ 9478107 w 9478107"/>
              <a:gd name="connsiteY5-322" fmla="*/ 463370 h 1386562"/>
              <a:gd name="connsiteX6-323" fmla="*/ 9469315 w 9478107"/>
              <a:gd name="connsiteY6-324" fmla="*/ 1368978 h 1386562"/>
              <a:gd name="connsiteX7-325" fmla="*/ 7253653 w 9478107"/>
              <a:gd name="connsiteY7-326" fmla="*/ 1360185 h 1386562"/>
              <a:gd name="connsiteX8-327" fmla="*/ 4826976 w 9478107"/>
              <a:gd name="connsiteY8-328" fmla="*/ 1386562 h 1386562"/>
              <a:gd name="connsiteX9-329" fmla="*/ 2751992 w 9478107"/>
              <a:gd name="connsiteY9-330" fmla="*/ 1377770 h 1386562"/>
              <a:gd name="connsiteX10-331" fmla="*/ 0 w 9478107"/>
              <a:gd name="connsiteY10-332" fmla="*/ 1325016 h 1386562"/>
              <a:gd name="connsiteX11-333" fmla="*/ 8792 w 9478107"/>
              <a:gd name="connsiteY11-334" fmla="*/ 463370 h 1386562"/>
              <a:gd name="connsiteX0-335" fmla="*/ 8792 w 9498612"/>
              <a:gd name="connsiteY0-336" fmla="*/ 463370 h 1386562"/>
              <a:gd name="connsiteX1-337" fmla="*/ 2057399 w 9498612"/>
              <a:gd name="connsiteY1-338" fmla="*/ 419408 h 1386562"/>
              <a:gd name="connsiteX2-339" fmla="*/ 4457699 w 9498612"/>
              <a:gd name="connsiteY2-340" fmla="*/ 489747 h 1386562"/>
              <a:gd name="connsiteX3-341" fmla="*/ 7009426 w 9498612"/>
              <a:gd name="connsiteY3-342" fmla="*/ 98357 h 1386562"/>
              <a:gd name="connsiteX4-343" fmla="*/ 8414099 w 9498612"/>
              <a:gd name="connsiteY4-344" fmla="*/ 910708 h 1386562"/>
              <a:gd name="connsiteX5-345" fmla="*/ 9498612 w 9498612"/>
              <a:gd name="connsiteY5-346" fmla="*/ 200892 h 1386562"/>
              <a:gd name="connsiteX6-347" fmla="*/ 9469315 w 9498612"/>
              <a:gd name="connsiteY6-348" fmla="*/ 1368978 h 1386562"/>
              <a:gd name="connsiteX7-349" fmla="*/ 7253653 w 9498612"/>
              <a:gd name="connsiteY7-350" fmla="*/ 1360185 h 1386562"/>
              <a:gd name="connsiteX8-351" fmla="*/ 4826976 w 9498612"/>
              <a:gd name="connsiteY8-352" fmla="*/ 1386562 h 1386562"/>
              <a:gd name="connsiteX9-353" fmla="*/ 2751992 w 9498612"/>
              <a:gd name="connsiteY9-354" fmla="*/ 1377770 h 1386562"/>
              <a:gd name="connsiteX10-355" fmla="*/ 0 w 9498612"/>
              <a:gd name="connsiteY10-356" fmla="*/ 1325016 h 1386562"/>
              <a:gd name="connsiteX11-357" fmla="*/ 8792 w 9498612"/>
              <a:gd name="connsiteY11-358" fmla="*/ 463370 h 1386562"/>
              <a:gd name="connsiteX0-359" fmla="*/ 8792 w 9498612"/>
              <a:gd name="connsiteY0-360" fmla="*/ 444298 h 1367490"/>
              <a:gd name="connsiteX1-361" fmla="*/ 2057399 w 9498612"/>
              <a:gd name="connsiteY1-362" fmla="*/ 400336 h 1367490"/>
              <a:gd name="connsiteX2-363" fmla="*/ 4320995 w 9498612"/>
              <a:gd name="connsiteY2-364" fmla="*/ 695656 h 1367490"/>
              <a:gd name="connsiteX3-365" fmla="*/ 7009426 w 9498612"/>
              <a:gd name="connsiteY3-366" fmla="*/ 79285 h 1367490"/>
              <a:gd name="connsiteX4-367" fmla="*/ 8414099 w 9498612"/>
              <a:gd name="connsiteY4-368" fmla="*/ 891636 h 1367490"/>
              <a:gd name="connsiteX5-369" fmla="*/ 9498612 w 9498612"/>
              <a:gd name="connsiteY5-370" fmla="*/ 181820 h 1367490"/>
              <a:gd name="connsiteX6-371" fmla="*/ 9469315 w 9498612"/>
              <a:gd name="connsiteY6-372" fmla="*/ 1349906 h 1367490"/>
              <a:gd name="connsiteX7-373" fmla="*/ 7253653 w 9498612"/>
              <a:gd name="connsiteY7-374" fmla="*/ 1341113 h 1367490"/>
              <a:gd name="connsiteX8-375" fmla="*/ 4826976 w 9498612"/>
              <a:gd name="connsiteY8-376" fmla="*/ 1367490 h 1367490"/>
              <a:gd name="connsiteX9-377" fmla="*/ 2751992 w 9498612"/>
              <a:gd name="connsiteY9-378" fmla="*/ 1358698 h 1367490"/>
              <a:gd name="connsiteX10-379" fmla="*/ 0 w 9498612"/>
              <a:gd name="connsiteY10-380" fmla="*/ 1305944 h 1367490"/>
              <a:gd name="connsiteX11-381" fmla="*/ 8792 w 9498612"/>
              <a:gd name="connsiteY11-382" fmla="*/ 444298 h 1367490"/>
              <a:gd name="connsiteX0-383" fmla="*/ 8792 w 9498612"/>
              <a:gd name="connsiteY0-384" fmla="*/ 428789 h 1351981"/>
              <a:gd name="connsiteX1-385" fmla="*/ 2057399 w 9498612"/>
              <a:gd name="connsiteY1-386" fmla="*/ 384827 h 1351981"/>
              <a:gd name="connsiteX2-387" fmla="*/ 3698995 w 9498612"/>
              <a:gd name="connsiteY2-388" fmla="*/ 961374 h 1351981"/>
              <a:gd name="connsiteX3-389" fmla="*/ 7009426 w 9498612"/>
              <a:gd name="connsiteY3-390" fmla="*/ 63776 h 1351981"/>
              <a:gd name="connsiteX4-391" fmla="*/ 8414099 w 9498612"/>
              <a:gd name="connsiteY4-392" fmla="*/ 876127 h 1351981"/>
              <a:gd name="connsiteX5-393" fmla="*/ 9498612 w 9498612"/>
              <a:gd name="connsiteY5-394" fmla="*/ 166311 h 1351981"/>
              <a:gd name="connsiteX6-395" fmla="*/ 9469315 w 9498612"/>
              <a:gd name="connsiteY6-396" fmla="*/ 1334397 h 1351981"/>
              <a:gd name="connsiteX7-397" fmla="*/ 7253653 w 9498612"/>
              <a:gd name="connsiteY7-398" fmla="*/ 1325604 h 1351981"/>
              <a:gd name="connsiteX8-399" fmla="*/ 4826976 w 9498612"/>
              <a:gd name="connsiteY8-400" fmla="*/ 1351981 h 1351981"/>
              <a:gd name="connsiteX9-401" fmla="*/ 2751992 w 9498612"/>
              <a:gd name="connsiteY9-402" fmla="*/ 1343189 h 1351981"/>
              <a:gd name="connsiteX10-403" fmla="*/ 0 w 9498612"/>
              <a:gd name="connsiteY10-404" fmla="*/ 1290435 h 1351981"/>
              <a:gd name="connsiteX11-405" fmla="*/ 8792 w 9498612"/>
              <a:gd name="connsiteY11-406" fmla="*/ 428789 h 1351981"/>
              <a:gd name="connsiteX0-407" fmla="*/ 8792 w 9498612"/>
              <a:gd name="connsiteY0-408" fmla="*/ 595005 h 1518197"/>
              <a:gd name="connsiteX1-409" fmla="*/ 2057399 w 9498612"/>
              <a:gd name="connsiteY1-410" fmla="*/ 551043 h 1518197"/>
              <a:gd name="connsiteX2-411" fmla="*/ 3698995 w 9498612"/>
              <a:gd name="connsiteY2-412" fmla="*/ 1127590 h 1518197"/>
              <a:gd name="connsiteX3-413" fmla="*/ 5386116 w 9498612"/>
              <a:gd name="connsiteY3-414" fmla="*/ 48678 h 1518197"/>
              <a:gd name="connsiteX4-415" fmla="*/ 7009426 w 9498612"/>
              <a:gd name="connsiteY4-416" fmla="*/ 229992 h 1518197"/>
              <a:gd name="connsiteX5-417" fmla="*/ 8414099 w 9498612"/>
              <a:gd name="connsiteY5-418" fmla="*/ 1042343 h 1518197"/>
              <a:gd name="connsiteX6-419" fmla="*/ 9498612 w 9498612"/>
              <a:gd name="connsiteY6-420" fmla="*/ 332527 h 1518197"/>
              <a:gd name="connsiteX7-421" fmla="*/ 9469315 w 9498612"/>
              <a:gd name="connsiteY7-422" fmla="*/ 1500613 h 1518197"/>
              <a:gd name="connsiteX8-423" fmla="*/ 7253653 w 9498612"/>
              <a:gd name="connsiteY8-424" fmla="*/ 1491820 h 1518197"/>
              <a:gd name="connsiteX9-425" fmla="*/ 4826976 w 9498612"/>
              <a:gd name="connsiteY9-426" fmla="*/ 1518197 h 1518197"/>
              <a:gd name="connsiteX10-427" fmla="*/ 2751992 w 9498612"/>
              <a:gd name="connsiteY10-428" fmla="*/ 1509405 h 1518197"/>
              <a:gd name="connsiteX11-429" fmla="*/ 0 w 9498612"/>
              <a:gd name="connsiteY11-430" fmla="*/ 1456651 h 1518197"/>
              <a:gd name="connsiteX12" fmla="*/ 8792 w 9498612"/>
              <a:gd name="connsiteY12" fmla="*/ 595005 h 1518197"/>
              <a:gd name="connsiteX0-431" fmla="*/ 8792 w 9498612"/>
              <a:gd name="connsiteY0-432" fmla="*/ 629716 h 1552908"/>
              <a:gd name="connsiteX1-433" fmla="*/ 2057399 w 9498612"/>
              <a:gd name="connsiteY1-434" fmla="*/ 585754 h 1552908"/>
              <a:gd name="connsiteX2-435" fmla="*/ 3698995 w 9498612"/>
              <a:gd name="connsiteY2-436" fmla="*/ 1162301 h 1552908"/>
              <a:gd name="connsiteX3-437" fmla="*/ 5386116 w 9498612"/>
              <a:gd name="connsiteY3-438" fmla="*/ 83389 h 1552908"/>
              <a:gd name="connsiteX4-439" fmla="*/ 7009426 w 9498612"/>
              <a:gd name="connsiteY4-440" fmla="*/ 264703 h 1552908"/>
              <a:gd name="connsiteX5-441" fmla="*/ 8414099 w 9498612"/>
              <a:gd name="connsiteY5-442" fmla="*/ 1077054 h 1552908"/>
              <a:gd name="connsiteX6-443" fmla="*/ 9498612 w 9498612"/>
              <a:gd name="connsiteY6-444" fmla="*/ 367238 h 1552908"/>
              <a:gd name="connsiteX7-445" fmla="*/ 9469315 w 9498612"/>
              <a:gd name="connsiteY7-446" fmla="*/ 1535324 h 1552908"/>
              <a:gd name="connsiteX8-447" fmla="*/ 7253653 w 9498612"/>
              <a:gd name="connsiteY8-448" fmla="*/ 1526531 h 1552908"/>
              <a:gd name="connsiteX9-449" fmla="*/ 4826976 w 9498612"/>
              <a:gd name="connsiteY9-450" fmla="*/ 1552908 h 1552908"/>
              <a:gd name="connsiteX10-451" fmla="*/ 2751992 w 9498612"/>
              <a:gd name="connsiteY10-452" fmla="*/ 1544116 h 1552908"/>
              <a:gd name="connsiteX11-453" fmla="*/ 0 w 9498612"/>
              <a:gd name="connsiteY11-454" fmla="*/ 1491362 h 1552908"/>
              <a:gd name="connsiteX12-455" fmla="*/ 8792 w 9498612"/>
              <a:gd name="connsiteY12-456" fmla="*/ 629716 h 1552908"/>
              <a:gd name="connsiteX0-457" fmla="*/ 8792 w 9498612"/>
              <a:gd name="connsiteY0-458" fmla="*/ 629716 h 1552908"/>
              <a:gd name="connsiteX1-459" fmla="*/ 2057399 w 9498612"/>
              <a:gd name="connsiteY1-460" fmla="*/ 585754 h 1552908"/>
              <a:gd name="connsiteX2-461" fmla="*/ 3698995 w 9498612"/>
              <a:gd name="connsiteY2-462" fmla="*/ 1162301 h 1552908"/>
              <a:gd name="connsiteX3-463" fmla="*/ 5386116 w 9498612"/>
              <a:gd name="connsiteY3-464" fmla="*/ 83389 h 1552908"/>
              <a:gd name="connsiteX4-465" fmla="*/ 7009426 w 9498612"/>
              <a:gd name="connsiteY4-466" fmla="*/ 264703 h 1552908"/>
              <a:gd name="connsiteX5-467" fmla="*/ 8414099 w 9498612"/>
              <a:gd name="connsiteY5-468" fmla="*/ 1077054 h 1552908"/>
              <a:gd name="connsiteX6-469" fmla="*/ 9498612 w 9498612"/>
              <a:gd name="connsiteY6-470" fmla="*/ 367238 h 1552908"/>
              <a:gd name="connsiteX7-471" fmla="*/ 9469315 w 9498612"/>
              <a:gd name="connsiteY7-472" fmla="*/ 1535324 h 1552908"/>
              <a:gd name="connsiteX8-473" fmla="*/ 7253653 w 9498612"/>
              <a:gd name="connsiteY8-474" fmla="*/ 1526531 h 1552908"/>
              <a:gd name="connsiteX9-475" fmla="*/ 4826976 w 9498612"/>
              <a:gd name="connsiteY9-476" fmla="*/ 1552908 h 1552908"/>
              <a:gd name="connsiteX10-477" fmla="*/ 2751992 w 9498612"/>
              <a:gd name="connsiteY10-478" fmla="*/ 1544116 h 1552908"/>
              <a:gd name="connsiteX11-479" fmla="*/ 0 w 9498612"/>
              <a:gd name="connsiteY11-480" fmla="*/ 1491362 h 1552908"/>
              <a:gd name="connsiteX12-481" fmla="*/ 8792 w 9498612"/>
              <a:gd name="connsiteY12-482" fmla="*/ 629716 h 15529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309" y="connsiteY11-310"/>
              </a:cxn>
              <a:cxn ang="0">
                <a:pos x="connsiteX12-455" y="connsiteY12-456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3482" y="1401680"/>
            <a:ext cx="1123991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https://www.battery.associates/post/state-of-art-of-flow-batteries-a-brief-overview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https://bslbatt.com/blogs/lithium-battery-price-2025-current-costs-trends-and-changes/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https://www.sciencedirect.com/science/article/pii/S0306261924003374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5"/>
              </a:rPr>
              <a:t>https://www.irena.org/publications/2017/Oct/Electricity-storage-and-renewables-costs-and-markets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6"/>
              </a:rPr>
              <a:t>https://www.iea.org/energy-system/electricity/grid-scale-storage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7"/>
              </a:rPr>
              <a:t>https://arxiv.org/pdf/1903.12029</a:t>
            </a:r>
            <a:endParaRPr lang="en-US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hlinkClick r:id="rId8"/>
              </a:rPr>
              <a:t>https://iea.blob.core.windows.net/assets/773bd056-f289-4c63-b689-8f88fe3e82f9/KarnatakaPSTWorkshopReport.pdf</a:t>
            </a:r>
            <a:br>
              <a:rPr lang="en-US" dirty="0"/>
            </a:br>
            <a:endParaRPr lang="it-I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8230" y="370993"/>
            <a:ext cx="10036690" cy="712728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References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7">
            <a:extLst>
              <a:ext uri="{FF2B5EF4-FFF2-40B4-BE49-F238E27FC236}">
                <a16:creationId xmlns:a16="http://schemas.microsoft.com/office/drawing/2014/main" id="{DB121B8D-85A1-49DB-A46B-07125B19637D}"/>
              </a:ext>
            </a:extLst>
          </p:cNvPr>
          <p:cNvSpPr/>
          <p:nvPr/>
        </p:nvSpPr>
        <p:spPr>
          <a:xfrm>
            <a:off x="0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111BE0F-F656-47B4-A69C-8E262B50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53492" y="6580056"/>
            <a:ext cx="438631" cy="25883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0B183-BFEE-4EDB-B66A-13454C74DBFE}"/>
              </a:ext>
            </a:extLst>
          </p:cNvPr>
          <p:cNvSpPr txBox="1"/>
          <p:nvPr/>
        </p:nvSpPr>
        <p:spPr>
          <a:xfrm>
            <a:off x="5169549" y="655589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Mohamed Ahmed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87BAF-D774-4481-97C8-F3F92BEF243F}"/>
              </a:ext>
            </a:extLst>
          </p:cNvPr>
          <p:cNvSpPr txBox="1"/>
          <p:nvPr/>
        </p:nvSpPr>
        <p:spPr>
          <a:xfrm>
            <a:off x="1037726" y="6552895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14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</a:t>
            </a:r>
            <a:r>
              <a:rPr kumimoji="0" lang="en-US" alt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10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/2025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638869-90E7-4EFB-BC9C-C1DB52BC5167}"/>
              </a:ext>
            </a:extLst>
          </p:cNvPr>
          <p:cNvSpPr txBox="1"/>
          <p:nvPr/>
        </p:nvSpPr>
        <p:spPr>
          <a:xfrm>
            <a:off x="9180322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Storage System Team/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09557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D30E-0C87-A733-18FE-E6EFA43C6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Weekly Report: Management Team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985B3-E31E-6DC1-0B8B-C01E3B6F4A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82109" y="4882309"/>
            <a:ext cx="5427781" cy="383374"/>
          </a:xfrm>
        </p:spPr>
        <p:txBody>
          <a:bodyPr/>
          <a:lstStyle/>
          <a:p>
            <a:r>
              <a:rPr lang="it-IT" dirty="0" err="1"/>
              <a:t>Presented</a:t>
            </a:r>
            <a:r>
              <a:rPr lang="it-IT" dirty="0"/>
              <a:t> by: Federico De Mita &amp; </a:t>
            </a:r>
            <a:r>
              <a:rPr lang="it-IT" dirty="0" err="1"/>
              <a:t>Bakhtyar</a:t>
            </a:r>
            <a:r>
              <a:rPr lang="it-IT" dirty="0"/>
              <a:t> Karim/ Josef </a:t>
            </a:r>
            <a:r>
              <a:rPr lang="it-IT" dirty="0" err="1"/>
              <a:t>Remberger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3FB33C-EA14-7527-D1EC-6B189D6B2A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43025" y="330041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03 </a:t>
            </a:r>
          </a:p>
          <a:p>
            <a:r>
              <a:rPr lang="it-IT" sz="2000" dirty="0"/>
              <a:t>Date: </a:t>
            </a:r>
            <a:r>
              <a:rPr lang="en-US" sz="2000" dirty="0"/>
              <a:t>14</a:t>
            </a:r>
            <a:r>
              <a:rPr lang="it-IT" sz="2000" dirty="0"/>
              <a:t>/</a:t>
            </a:r>
            <a:r>
              <a:rPr lang="en-US" sz="2000" dirty="0"/>
              <a:t>10</a:t>
            </a:r>
            <a:r>
              <a:rPr lang="it-IT" sz="2000" dirty="0"/>
              <a:t>/2025</a:t>
            </a:r>
          </a:p>
          <a:p>
            <a:r>
              <a:rPr lang="it-IT" sz="2000" dirty="0"/>
              <a:t>Supervisor: Prof. </a:t>
            </a:r>
            <a:r>
              <a:rPr lang="it-IT" sz="2000" dirty="0" err="1"/>
              <a:t>Quell</a:t>
            </a:r>
            <a:r>
              <a:rPr lang="it-IT" sz="2000" dirty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44340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5EF1-F0B2-651E-802E-1E95ED86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4A594E4-5EF5-00C3-6BBE-E84E6E515DAA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862D75B-AAE6-0630-1B7B-3BAAC4E8D7FA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BF506A8-2DE4-79FF-DF19-0D10B8A76D5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AB2103-A007-124A-B5BF-6622E6FF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3116" y="6513969"/>
            <a:ext cx="65649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64413-88C2-AA77-825D-45B03B0F1F7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39D098-7DBF-484D-536E-4C72852A8325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12" name="Picture 11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2CC56FA4-E26D-CD96-B3D2-A3AA20CC1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" y="1586905"/>
            <a:ext cx="12173371" cy="4501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042A82-B36D-7402-BA79-713B51A44CF3}"/>
              </a:ext>
            </a:extLst>
          </p:cNvPr>
          <p:cNvSpPr/>
          <p:nvPr/>
        </p:nvSpPr>
        <p:spPr>
          <a:xfrm>
            <a:off x="904568" y="2399071"/>
            <a:ext cx="1327355" cy="38507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09583-9CD3-AF31-8B68-E32CF817E26E}"/>
              </a:ext>
            </a:extLst>
          </p:cNvPr>
          <p:cNvCxnSpPr>
            <a:cxnSpLocks/>
          </p:cNvCxnSpPr>
          <p:nvPr/>
        </p:nvCxnSpPr>
        <p:spPr>
          <a:xfrm flipV="1">
            <a:off x="354933" y="6309254"/>
            <a:ext cx="549635" cy="611005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65D0D90-3E39-C8B8-88C3-51ED2605228F}"/>
              </a:ext>
            </a:extLst>
          </p:cNvPr>
          <p:cNvSpPr/>
          <p:nvPr/>
        </p:nvSpPr>
        <p:spPr>
          <a:xfrm>
            <a:off x="2878020" y="5779769"/>
            <a:ext cx="573101" cy="4095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A85E97-8213-4FB3-F0A7-8895EED825C8}"/>
              </a:ext>
            </a:extLst>
          </p:cNvPr>
          <p:cNvSpPr/>
          <p:nvPr/>
        </p:nvSpPr>
        <p:spPr>
          <a:xfrm>
            <a:off x="8908026" y="2605548"/>
            <a:ext cx="1573161" cy="3834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4331D5-E41D-42D1-F16D-06C49ED5F894}"/>
              </a:ext>
            </a:extLst>
          </p:cNvPr>
          <p:cNvCxnSpPr>
            <a:cxnSpLocks/>
          </p:cNvCxnSpPr>
          <p:nvPr/>
        </p:nvCxnSpPr>
        <p:spPr>
          <a:xfrm>
            <a:off x="8426246" y="2351804"/>
            <a:ext cx="550606" cy="465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4DC82-BC99-56BA-E03F-65F89E82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F27527-2ACA-36B6-A24D-7D3824330A6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3187628-FBDC-2879-A3F9-FEE28EE99CC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D1BE70C-C1F6-D693-181C-6B6A926074F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8761CB-5E3C-3FEC-83CD-B2BE0E6E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7754" y="6534963"/>
            <a:ext cx="47185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3896C8-D7D1-7544-AD83-70007CC44FD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F85C21-8C5B-3F13-A0EF-4524470C18E0}"/>
              </a:ext>
            </a:extLst>
          </p:cNvPr>
          <p:cNvSpPr txBox="1"/>
          <p:nvPr/>
        </p:nvSpPr>
        <p:spPr>
          <a:xfrm>
            <a:off x="705308" y="562595"/>
            <a:ext cx="663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Wind Speed calculations:</a:t>
            </a:r>
            <a:endParaRPr lang="LID4096" sz="3200" dirty="0"/>
          </a:p>
        </p:txBody>
      </p:sp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71DC1E0-CF2A-1C79-A4C9-CFE4AEB7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" y="1497757"/>
            <a:ext cx="12171911" cy="460924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9F5A450-715B-999E-8A6C-B9EA9895F604}"/>
              </a:ext>
            </a:extLst>
          </p:cNvPr>
          <p:cNvSpPr/>
          <p:nvPr/>
        </p:nvSpPr>
        <p:spPr>
          <a:xfrm>
            <a:off x="9783096" y="2654709"/>
            <a:ext cx="353961" cy="2640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7AE7D9-79A2-7FE7-3F76-BA8821F8C1FA}"/>
              </a:ext>
            </a:extLst>
          </p:cNvPr>
          <p:cNvSpPr/>
          <p:nvPr/>
        </p:nvSpPr>
        <p:spPr>
          <a:xfrm>
            <a:off x="2861187" y="5794686"/>
            <a:ext cx="481780" cy="3519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67A1E3-2A2A-67F9-4645-054CF0C1FF0B}"/>
              </a:ext>
            </a:extLst>
          </p:cNvPr>
          <p:cNvCxnSpPr/>
          <p:nvPr/>
        </p:nvCxnSpPr>
        <p:spPr>
          <a:xfrm flipV="1">
            <a:off x="2369574" y="6146625"/>
            <a:ext cx="491613" cy="36734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23792" y="6513969"/>
            <a:ext cx="5158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sz="3200" dirty="0"/>
              <a:t>Energy profile in syria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e chart with numbers and a number on it&#10;&#10;AI-generated content may be incorrect.">
            <a:extLst>
              <a:ext uri="{FF2B5EF4-FFF2-40B4-BE49-F238E27FC236}">
                <a16:creationId xmlns:a16="http://schemas.microsoft.com/office/drawing/2014/main" id="{719F2D9B-B3F0-2556-FFC6-F7180301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31" y="1399917"/>
            <a:ext cx="7544454" cy="4465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7591B-04BD-71EB-2CAC-F2E27938CC65}"/>
              </a:ext>
            </a:extLst>
          </p:cNvPr>
          <p:cNvSpPr txBox="1"/>
          <p:nvPr/>
        </p:nvSpPr>
        <p:spPr>
          <a:xfrm>
            <a:off x="6559982" y="5889838"/>
            <a:ext cx="381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World Bank. (2011). </a:t>
            </a:r>
            <a:r>
              <a:rPr lang="en-US" sz="900" i="1" dirty="0"/>
              <a:t>Syria energy sector assessment and recovery plan</a:t>
            </a:r>
            <a:r>
              <a:rPr lang="en-US" sz="900" dirty="0"/>
              <a:t> (Report No. 499230ESW0P11010). World Bank Group</a:t>
            </a:r>
          </a:p>
          <a:p>
            <a:endParaRPr lang="en-US" sz="900" dirty="0"/>
          </a:p>
          <a:p>
            <a:endParaRPr lang="LID4096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7A506-8E74-0864-B983-2552B5B50A77}"/>
              </a:ext>
            </a:extLst>
          </p:cNvPr>
          <p:cNvSpPr txBox="1"/>
          <p:nvPr/>
        </p:nvSpPr>
        <p:spPr>
          <a:xfrm>
            <a:off x="324465" y="1977718"/>
            <a:ext cx="411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Grid regulation of a maximum allowable percent of 30 % for certain region 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03B12-ADA5-A3AC-D318-CC1CB18810FD}"/>
              </a:ext>
            </a:extLst>
          </p:cNvPr>
          <p:cNvSpPr txBox="1"/>
          <p:nvPr/>
        </p:nvSpPr>
        <p:spPr>
          <a:xfrm>
            <a:off x="312048" y="2922826"/>
            <a:ext cx="381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maintain grid stability and avoid frequency and voltage fluctuations</a:t>
            </a:r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44CBC-E80C-6F64-5D1A-8E36F071FCAC}"/>
              </a:ext>
            </a:extLst>
          </p:cNvPr>
          <p:cNvSpPr txBox="1"/>
          <p:nvPr/>
        </p:nvSpPr>
        <p:spPr>
          <a:xfrm>
            <a:off x="757084" y="4112927"/>
            <a:ext cx="294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According to IPP tender 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110E0-CF74-5B92-3E86-DBE976D28DDE}"/>
              </a:ext>
            </a:extLst>
          </p:cNvPr>
          <p:cNvSpPr txBox="1"/>
          <p:nvPr/>
        </p:nvSpPr>
        <p:spPr>
          <a:xfrm>
            <a:off x="103015" y="5154818"/>
            <a:ext cx="4665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Recommendation </a:t>
            </a:r>
            <a:br>
              <a:rPr lang="en-US" sz="1600" dirty="0"/>
            </a:br>
            <a:r>
              <a:rPr lang="en-US" sz="1600" dirty="0"/>
              <a:t>choose a site with high suitable demand and relevant portion of conventional power plants</a:t>
            </a:r>
            <a:br>
              <a:rPr lang="en-US" sz="1600" dirty="0"/>
            </a:br>
            <a:r>
              <a:rPr lang="en-US" sz="1600" dirty="0"/>
              <a:t>sizing storage system with respect to these risks of Black out</a:t>
            </a:r>
            <a:endParaRPr lang="LID4096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CD4874-96FF-0EB6-033F-1D3A36360962}"/>
              </a:ext>
            </a:extLst>
          </p:cNvPr>
          <p:cNvSpPr/>
          <p:nvPr/>
        </p:nvSpPr>
        <p:spPr>
          <a:xfrm>
            <a:off x="10276388" y="3529850"/>
            <a:ext cx="1617371" cy="7176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7B9FE-D917-431A-99CF-39DD088CCF04}"/>
              </a:ext>
            </a:extLst>
          </p:cNvPr>
          <p:cNvCxnSpPr>
            <a:cxnSpLocks/>
          </p:cNvCxnSpPr>
          <p:nvPr/>
        </p:nvCxnSpPr>
        <p:spPr>
          <a:xfrm flipH="1">
            <a:off x="11516810" y="2562493"/>
            <a:ext cx="572175" cy="866507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853C-2D3A-85E9-BAEE-AE0FD973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78CE47D-F523-067D-3DDA-C7CAD5BE447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326A9D7-E377-F2EB-2473-15EEB6F0959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1617261-DAB0-0842-3E61-29707826E19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F85ED49-82A4-CC4C-7450-D8DB7020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2924" y="6513969"/>
            <a:ext cx="436684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620AB5-76DB-C863-ED08-E1062B60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3200" dirty="0"/>
              <a:t> Site Comparison</a:t>
            </a:r>
            <a:endParaRPr lang="de-DE" sz="3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D74410-48CC-3922-30ED-0CE92203FDA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of land with water and land&#10;&#10;AI-generated content may be incorrect.">
            <a:extLst>
              <a:ext uri="{FF2B5EF4-FFF2-40B4-BE49-F238E27FC236}">
                <a16:creationId xmlns:a16="http://schemas.microsoft.com/office/drawing/2014/main" id="{488C97F7-8B1E-419C-662D-0891CE1D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75" y="2010743"/>
            <a:ext cx="6098423" cy="3683851"/>
          </a:xfrm>
          <a:prstGeom prst="rect">
            <a:avLst/>
          </a:prstGeom>
        </p:spPr>
      </p:pic>
      <p:pic>
        <p:nvPicPr>
          <p:cNvPr id="14" name="Picture 13" descr="A map with a red line&#10;&#10;AI-generated content may be incorrect.">
            <a:extLst>
              <a:ext uri="{FF2B5EF4-FFF2-40B4-BE49-F238E27FC236}">
                <a16:creationId xmlns:a16="http://schemas.microsoft.com/office/drawing/2014/main" id="{39420A3A-8F5F-58F9-DBB9-7E9E4CB8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" y="2059170"/>
            <a:ext cx="5833774" cy="362695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6A9FDF5-38C9-F00F-5E26-4AB82D3CBC1E}"/>
              </a:ext>
            </a:extLst>
          </p:cNvPr>
          <p:cNvSpPr/>
          <p:nvPr/>
        </p:nvSpPr>
        <p:spPr>
          <a:xfrm>
            <a:off x="1481559" y="2673752"/>
            <a:ext cx="208344" cy="2594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9AF24C-F667-18B7-953F-9EFA1D096157}"/>
              </a:ext>
            </a:extLst>
          </p:cNvPr>
          <p:cNvSpPr/>
          <p:nvPr/>
        </p:nvSpPr>
        <p:spPr>
          <a:xfrm>
            <a:off x="4456254" y="4201610"/>
            <a:ext cx="185195" cy="203808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A5D2F-961D-2F1F-0E0A-4E88EDDD32DD}"/>
              </a:ext>
            </a:extLst>
          </p:cNvPr>
          <p:cNvSpPr txBox="1"/>
          <p:nvPr/>
        </p:nvSpPr>
        <p:spPr>
          <a:xfrm>
            <a:off x="960698" y="23044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Um_Aledem</a:t>
            </a:r>
            <a:endParaRPr lang="LID4096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81D094-B89E-8717-3B98-FBB10B323E3A}"/>
              </a:ext>
            </a:extLst>
          </p:cNvPr>
          <p:cNvSpPr txBox="1"/>
          <p:nvPr/>
        </p:nvSpPr>
        <p:spPr>
          <a:xfrm>
            <a:off x="4004841" y="3832278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Qattinah</a:t>
            </a:r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E85C1C-3A90-9E33-2749-03D50274E212}"/>
              </a:ext>
            </a:extLst>
          </p:cNvPr>
          <p:cNvSpPr/>
          <p:nvPr/>
        </p:nvSpPr>
        <p:spPr>
          <a:xfrm>
            <a:off x="960698" y="3404337"/>
            <a:ext cx="520861" cy="49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E1D80-505F-8090-306A-9B5B996E0015}"/>
              </a:ext>
            </a:extLst>
          </p:cNvPr>
          <p:cNvSpPr txBox="1"/>
          <p:nvPr/>
        </p:nvSpPr>
        <p:spPr>
          <a:xfrm>
            <a:off x="364601" y="5045199"/>
            <a:ext cx="171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2*2.5 Mw WT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EF977-7467-0AA4-1847-39E64B15EB28}"/>
              </a:ext>
            </a:extLst>
          </p:cNvPr>
          <p:cNvCxnSpPr>
            <a:cxnSpLocks/>
          </p:cNvCxnSpPr>
          <p:nvPr/>
        </p:nvCxnSpPr>
        <p:spPr>
          <a:xfrm flipV="1">
            <a:off x="960698" y="4069479"/>
            <a:ext cx="127322" cy="95462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5" grpId="0"/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A1673-C806-16FF-C047-6A3A62BA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B4220DB-ABED-BB7E-C689-63ED759C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OLD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194DC-080E-67F8-208A-30C450F8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7CDDA4-CAF1-6B99-9CD2-DE8D911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4E5387-0264-DBE7-B9F4-72DC5ACF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79508" y="6492875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CC8BEC-2A93-6E3D-785F-71A82DC5E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45945" y="6197857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A219B-4383-7830-7FD9-4158E8B4D332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34°40'25"N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36°35'44"E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258C7C7-3AF5-A10B-17D9-2F13A2D4AF37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440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B)*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1 041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1 724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1 845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603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G)*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428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799889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(Building H)*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321 m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88835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7CA11F5-8991-800E-4D3E-618E842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0" y="1885926"/>
            <a:ext cx="8798223" cy="3997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1BC92C-6F43-4104-E7C4-DEEA4162D45B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497EF-5031-6966-A1F7-D2C38D75B4CC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B23F1-1299-DD6C-D6FD-9053B44EC1C3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23B599-2330-4651-6955-831A7C2E8FB5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48AE4C-E367-0D54-E64C-EAD9E43FB33B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2A9B06-9B6E-D34F-5514-A7005DB20D6E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DE6790-E70F-DA59-8DB5-528FC672F36F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90166D-2CE2-50A9-A88C-FC8554593293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2B4B6-2DBF-5619-5FB8-75408C4B50B2}"/>
              </a:ext>
            </a:extLst>
          </p:cNvPr>
          <p:cNvSpPr txBox="1"/>
          <p:nvPr/>
        </p:nvSpPr>
        <p:spPr>
          <a:xfrm>
            <a:off x="9596970" y="5245912"/>
            <a:ext cx="2294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Not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about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building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115A6B1-CB1D-7574-42FD-E6901FFF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861" y="4525821"/>
            <a:ext cx="1737371" cy="135714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9150DC-DE24-6B8D-D09B-2182DA76CE21}"/>
              </a:ext>
            </a:extLst>
          </p:cNvPr>
          <p:cNvSpPr txBox="1"/>
          <p:nvPr/>
        </p:nvSpPr>
        <p:spPr>
          <a:xfrm>
            <a:off x="7056820" y="5823430"/>
            <a:ext cx="232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2: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06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158BE-3A38-BC63-1792-F9E96971E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27364B1-5B30-FF74-4350-FA95A835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</a:t>
            </a:r>
            <a:r>
              <a:rPr lang="de-DE" dirty="0" err="1"/>
              <a:t>Distance</a:t>
            </a:r>
            <a:r>
              <a:rPr lang="de-DE" dirty="0"/>
              <a:t> Analysis– </a:t>
            </a:r>
            <a:r>
              <a:rPr lang="de-DE" dirty="0" err="1"/>
              <a:t>Qattinah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C36EF-44B6-F39D-3541-F11D7505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B90975-892A-460D-9B99-2E14471E45A4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58208-DE54-CC8F-F612-A3AB3C95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Project Development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21D41-4011-162E-8D57-3A0486C6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1520" y="6560278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6D213-0805-4C3E-849D-17C75FD348C3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6F4420-DC45-5B3D-1986-8EF2792F6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97957" y="6270118"/>
            <a:ext cx="559608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1EEA12-B19F-5A15-2081-02C48F3C0D0A}"/>
              </a:ext>
            </a:extLst>
          </p:cNvPr>
          <p:cNvSpPr txBox="1"/>
          <p:nvPr/>
        </p:nvSpPr>
        <p:spPr>
          <a:xfrm>
            <a:off x="9562260" y="1458879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Final Turbine Location: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34°40'22"N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36°35'59"E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3156A-1047-BF3C-8715-AD8F3C00856E}"/>
              </a:ext>
            </a:extLst>
          </p:cNvPr>
          <p:cNvGraphicFramePr>
            <a:graphicFrameLocks noGrp="1"/>
          </p:cNvGraphicFramePr>
          <p:nvPr/>
        </p:nvGraphicFramePr>
        <p:xfrm>
          <a:off x="9489055" y="2512847"/>
          <a:ext cx="251028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144">
                  <a:extLst>
                    <a:ext uri="{9D8B030D-6E8A-4147-A177-3AD203B41FA5}">
                      <a16:colId xmlns:a16="http://schemas.microsoft.com/office/drawing/2014/main" val="4039562043"/>
                    </a:ext>
                  </a:extLst>
                </a:gridCol>
                <a:gridCol w="1255144">
                  <a:extLst>
                    <a:ext uri="{9D8B030D-6E8A-4147-A177-3AD203B41FA5}">
                      <a16:colId xmlns:a16="http://schemas.microsoft.com/office/drawing/2014/main" val="4139968189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Distance</a:t>
                      </a:r>
                      <a:r>
                        <a:rPr lang="de-DE" sz="1400" dirty="0"/>
                        <a:t> [m]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64670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Building A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800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54158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767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25162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1 396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930693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1 469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9141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</a:rPr>
                        <a:t>577 m</a:t>
                      </a:r>
                      <a:endParaRPr lang="en-GB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935466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Building F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629 m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06524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DB2EA72-0407-9A6D-D763-10AF7D85D9A1}"/>
              </a:ext>
            </a:extLst>
          </p:cNvPr>
          <p:cNvSpPr txBox="1"/>
          <p:nvPr/>
        </p:nvSpPr>
        <p:spPr>
          <a:xfrm>
            <a:off x="6698681" y="27171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ECDB3-F3E5-634C-C452-CB7FD2BDB336}"/>
              </a:ext>
            </a:extLst>
          </p:cNvPr>
          <p:cNvSpPr txBox="1"/>
          <p:nvPr/>
        </p:nvSpPr>
        <p:spPr>
          <a:xfrm>
            <a:off x="1547561" y="285560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11D75-9E6E-B527-A228-DDCA7E87ECFE}"/>
              </a:ext>
            </a:extLst>
          </p:cNvPr>
          <p:cNvSpPr txBox="1"/>
          <p:nvPr/>
        </p:nvSpPr>
        <p:spPr>
          <a:xfrm>
            <a:off x="7056821" y="36373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BA1E0-18CD-E14C-2700-D9A61E52092B}"/>
              </a:ext>
            </a:extLst>
          </p:cNvPr>
          <p:cNvSpPr txBox="1"/>
          <p:nvPr/>
        </p:nvSpPr>
        <p:spPr>
          <a:xfrm>
            <a:off x="4885121" y="277178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2AC3F0-CD11-18B6-F8F9-CC8873F4D04E}"/>
              </a:ext>
            </a:extLst>
          </p:cNvPr>
          <p:cNvSpPr txBox="1"/>
          <p:nvPr/>
        </p:nvSpPr>
        <p:spPr>
          <a:xfrm>
            <a:off x="3452561" y="4551775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7ED76-DCFB-0799-2780-9A7FC371012F}"/>
              </a:ext>
            </a:extLst>
          </p:cNvPr>
          <p:cNvSpPr txBox="1"/>
          <p:nvPr/>
        </p:nvSpPr>
        <p:spPr>
          <a:xfrm>
            <a:off x="2878527" y="5244781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5A603-7C6D-B68B-B46C-84592AAC56B6}"/>
              </a:ext>
            </a:extLst>
          </p:cNvPr>
          <p:cNvSpPr txBox="1"/>
          <p:nvPr/>
        </p:nvSpPr>
        <p:spPr>
          <a:xfrm>
            <a:off x="2280340" y="4979048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AB5AA-8EFF-163E-31AD-86366933FF46}"/>
              </a:ext>
            </a:extLst>
          </p:cNvPr>
          <p:cNvSpPr txBox="1"/>
          <p:nvPr/>
        </p:nvSpPr>
        <p:spPr>
          <a:xfrm>
            <a:off x="1681270" y="452582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DFB012-2556-BD21-A023-06DAF8FD48F0}"/>
              </a:ext>
            </a:extLst>
          </p:cNvPr>
          <p:cNvSpPr txBox="1"/>
          <p:nvPr/>
        </p:nvSpPr>
        <p:spPr>
          <a:xfrm>
            <a:off x="7247467" y="5878108"/>
            <a:ext cx="19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Figure 3: Distances in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Qattinah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[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GoogleEarth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]</a:t>
            </a:r>
            <a:endParaRPr kumimoji="0" lang="en-DE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E28B3-B06C-4F9B-89C5-D5450903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05" y="1458879"/>
            <a:ext cx="8492735" cy="44192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D9198-C159-F669-793A-4E975BCC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69" y="4520961"/>
            <a:ext cx="1737371" cy="1357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21231-625C-DB3C-CC92-1E470A3DDE6A}"/>
              </a:ext>
            </a:extLst>
          </p:cNvPr>
          <p:cNvSpPr txBox="1"/>
          <p:nvPr/>
        </p:nvSpPr>
        <p:spPr>
          <a:xfrm>
            <a:off x="2379136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3B9AB-BD71-CA4C-716F-ACA6D89341AC}"/>
              </a:ext>
            </a:extLst>
          </p:cNvPr>
          <p:cNvSpPr txBox="1"/>
          <p:nvPr/>
        </p:nvSpPr>
        <p:spPr>
          <a:xfrm>
            <a:off x="5962291" y="2059043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7C6CE1-4117-C9C4-9D37-13B3242589EB}"/>
              </a:ext>
            </a:extLst>
          </p:cNvPr>
          <p:cNvSpPr txBox="1"/>
          <p:nvPr/>
        </p:nvSpPr>
        <p:spPr>
          <a:xfrm>
            <a:off x="7841744" y="2525532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9E9B1-2159-39AE-F1AB-024205F624FA}"/>
              </a:ext>
            </a:extLst>
          </p:cNvPr>
          <p:cNvSpPr txBox="1"/>
          <p:nvPr/>
        </p:nvSpPr>
        <p:spPr>
          <a:xfrm>
            <a:off x="8199935" y="342900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B9FF5-0E37-90BD-693B-3924A1A130F9}"/>
              </a:ext>
            </a:extLst>
          </p:cNvPr>
          <p:cNvSpPr txBox="1"/>
          <p:nvPr/>
        </p:nvSpPr>
        <p:spPr>
          <a:xfrm>
            <a:off x="4788063" y="5061034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F525E9-BDD7-B02A-4756-14E37C71BB13}"/>
              </a:ext>
            </a:extLst>
          </p:cNvPr>
          <p:cNvSpPr txBox="1"/>
          <p:nvPr/>
        </p:nvSpPr>
        <p:spPr>
          <a:xfrm>
            <a:off x="2566915" y="4428160"/>
            <a:ext cx="267418" cy="2769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52F484-FB6F-C452-B1BA-375D65242ADF}"/>
              </a:ext>
            </a:extLst>
          </p:cNvPr>
          <p:cNvSpPr/>
          <p:nvPr/>
        </p:nvSpPr>
        <p:spPr>
          <a:xfrm>
            <a:off x="2726818" y="4443197"/>
            <a:ext cx="1900788" cy="1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47FA3-91A1-049F-1B6B-FCEBAC7928DD}"/>
              </a:ext>
            </a:extLst>
          </p:cNvPr>
          <p:cNvSpPr txBox="1"/>
          <p:nvPr/>
        </p:nvSpPr>
        <p:spPr>
          <a:xfrm>
            <a:off x="3376147" y="5502228"/>
            <a:ext cx="1095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Barns or ruins</a:t>
            </a:r>
          </a:p>
        </p:txBody>
      </p:sp>
    </p:spTree>
    <p:extLst>
      <p:ext uri="{BB962C8B-B14F-4D97-AF65-F5344CB8AC3E}">
        <p14:creationId xmlns:p14="http://schemas.microsoft.com/office/powerpoint/2010/main" val="2108945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8858-AACB-A40B-FEEE-DC513AD6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Noise Regulation Context — Syria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ACA7F-78F5-5384-F4AD-4232E62C22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60432" y="6259137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8D474-6805-FA6C-3EAC-75154FF25F4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30006-52F4-A6EE-9EE9-34BAB1A54D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82664" y="659987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0DBE3-FD4C-87D1-5D86-3E82653C94F9}"/>
              </a:ext>
            </a:extLst>
          </p:cNvPr>
          <p:cNvSpPr txBox="1"/>
          <p:nvPr/>
        </p:nvSpPr>
        <p:spPr>
          <a:xfrm>
            <a:off x="5482664" y="1654155"/>
            <a:ext cx="5241388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Syria’s Environment Law No.12 (2012) forms the main legal framework for environmental protection.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No publicly available numeric limits for wind turbine noise are specified in current Syrian legislation.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Therefore, international best practices are used for project assessment (WHO, IFC, IEC).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17CF9-A7EB-6109-F96D-6A11BA3B618B}"/>
              </a:ext>
            </a:extLst>
          </p:cNvPr>
          <p:cNvSpPr txBox="1"/>
          <p:nvPr/>
        </p:nvSpPr>
        <p:spPr>
          <a:xfrm>
            <a:off x="381589" y="4699708"/>
            <a:ext cx="5016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Environment Law No.12 (2012); WHO Environmental Noise Guidelines (2018); IFC EHS Guidelines (Wind Energy); IEC 61400‑11.</a:t>
            </a:r>
          </a:p>
        </p:txBody>
      </p:sp>
      <p:pic>
        <p:nvPicPr>
          <p:cNvPr id="15" name="Picture 14" descr="image.png">
            <a:extLst>
              <a:ext uri="{FF2B5EF4-FFF2-40B4-BE49-F238E27FC236}">
                <a16:creationId xmlns:a16="http://schemas.microsoft.com/office/drawing/2014/main" id="{A961CF00-C9F1-1D03-D9B5-875B4517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64" y="4163932"/>
            <a:ext cx="5486400" cy="164368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514530-3102-2CF1-4A6F-A52C6275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3075"/>
            <a:ext cx="4644464" cy="30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8C8D53-E32A-1B8E-C60D-54DDE882CEDF}"/>
              </a:ext>
            </a:extLst>
          </p:cNvPr>
          <p:cNvSpPr txBox="1"/>
          <p:nvPr/>
        </p:nvSpPr>
        <p:spPr>
          <a:xfrm>
            <a:off x="838200" y="5079356"/>
            <a:ext cx="54864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SIEMENS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2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8C41-C8C0-3AAF-6CD3-09389427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1" y="427444"/>
            <a:ext cx="10515600" cy="1325563"/>
          </a:xfrm>
        </p:spPr>
        <p:txBody>
          <a:bodyPr>
            <a:noAutofit/>
          </a:bodyPr>
          <a:lstStyle/>
          <a:p>
            <a:r>
              <a:rPr lang="en-IN" sz="3200" dirty="0"/>
              <a:t>Recommended Noise Criteria for Wind Turbine Project</a:t>
            </a:r>
            <a:br>
              <a:rPr lang="en-IN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1E0E-40C2-351D-CEF3-9D47D4E0A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1648" y="6261098"/>
            <a:ext cx="5596085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Ahmed Sallam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144F0-6837-7051-00F8-ED1440EE34B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AEE8E4-D792-40D2-B8D4-0007E21A0CF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13/10/2025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B48AF-6010-31D6-B3C3-CE6B5C03A85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415212" y="6540891"/>
            <a:ext cx="92895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3F6232-4F06-48BA-8F69-BF531F6078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9D16A-2838-550C-FD73-AAAC91167A87}"/>
              </a:ext>
            </a:extLst>
          </p:cNvPr>
          <p:cNvSpPr txBox="1"/>
          <p:nvPr/>
        </p:nvSpPr>
        <p:spPr>
          <a:xfrm>
            <a:off x="6488863" y="168541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Proposed Project Criteria: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Health-based limits: ≤ 45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Lden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(day-evening-night) and ≤ 40 dB </a:t>
            </a:r>
            <a:r>
              <a:rPr kumimoji="0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Lnight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Alternative rule: Background + 3 dB(A), whichever is stricter.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• Verification method: IEC 61400‑11 (turbine noise measurement).</a:t>
            </a:r>
          </a:p>
        </p:txBody>
      </p:sp>
      <p:pic>
        <p:nvPicPr>
          <p:cNvPr id="11" name="Picture 10" descr="image.png">
            <a:extLst>
              <a:ext uri="{FF2B5EF4-FFF2-40B4-BE49-F238E27FC236}">
                <a16:creationId xmlns:a16="http://schemas.microsoft.com/office/drawing/2014/main" id="{922AA68B-D32E-8269-85A3-9E6E12CE55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1276" y="4677080"/>
            <a:ext cx="5795456" cy="157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A56A8-DABE-16AE-775F-74EA305E0D0D}"/>
              </a:ext>
            </a:extLst>
          </p:cNvPr>
          <p:cNvSpPr txBox="1"/>
          <p:nvPr/>
        </p:nvSpPr>
        <p:spPr>
          <a:xfrm>
            <a:off x="219417" y="4602676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References: WHO Environmental Noise Guidelines (2018); IFC/World Bank EHS Guidelines; IEC 61400‑11.</a:t>
            </a:r>
          </a:p>
        </p:txBody>
      </p:sp>
      <p:pic>
        <p:nvPicPr>
          <p:cNvPr id="1026" name="Picture 2" descr="How Loud Is A Wind Turbine? | GE News">
            <a:extLst>
              <a:ext uri="{FF2B5EF4-FFF2-40B4-BE49-F238E27FC236}">
                <a16:creationId xmlns:a16="http://schemas.microsoft.com/office/drawing/2014/main" id="{C82E9A49-BFB7-4C11-CD24-63CD659D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3800"/>
            <a:ext cx="4726153" cy="33085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5AB73-276A-C613-B4A0-FA514136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9443C2C-8FAD-2179-57A4-1E135507E58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D78967F-EF6F-191A-07EA-9A5993CB04F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EBA4E0A-04FC-70BA-3E18-A13256DCB0B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C9EE415-F76B-E249-F532-2D6868A1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8266" y="6518414"/>
            <a:ext cx="615556" cy="365125"/>
          </a:xfrm>
        </p:spPr>
        <p:txBody>
          <a:bodyPr/>
          <a:lstStyle/>
          <a:p>
            <a:fld id="{013F6232-4F06-48BA-8F69-BF531F607829}" type="slidenum">
              <a:rPr lang="en-GB" sz="1600" smtClean="0">
                <a:solidFill>
                  <a:schemeClr val="bg1"/>
                </a:solidFill>
              </a:rPr>
              <a:t>28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D422C6-D4E8-AD5F-220B-6F17659A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Site final decision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C6F803-334C-8BD4-05A8-9A0B8F74A083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with red circles and a map with a map in the middle&#10;&#10;AI-generated content may be incorrect.">
            <a:extLst>
              <a:ext uri="{FF2B5EF4-FFF2-40B4-BE49-F238E27FC236}">
                <a16:creationId xmlns:a16="http://schemas.microsoft.com/office/drawing/2014/main" id="{F41BD925-9B94-5D38-901F-8E57F40FA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 r="5628"/>
          <a:stretch>
            <a:fillRect/>
          </a:stretch>
        </p:blipFill>
        <p:spPr>
          <a:xfrm>
            <a:off x="6892560" y="1248309"/>
            <a:ext cx="4948183" cy="5212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2E47E-B541-2E52-A146-1B00841838AF}"/>
              </a:ext>
            </a:extLst>
          </p:cNvPr>
          <p:cNvSpPr txBox="1"/>
          <p:nvPr/>
        </p:nvSpPr>
        <p:spPr>
          <a:xfrm>
            <a:off x="392300" y="2491534"/>
            <a:ext cx="6506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north shore scenario of 8 </a:t>
            </a:r>
            <a:r>
              <a:rPr lang="en-US" sz="1600" dirty="0"/>
              <a:t>turbines with 1,5 MW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FC94E-8B4B-FD40-F938-CA9248B3A1F2}"/>
              </a:ext>
            </a:extLst>
          </p:cNvPr>
          <p:cNvSpPr txBox="1"/>
          <p:nvPr/>
        </p:nvSpPr>
        <p:spPr>
          <a:xfrm>
            <a:off x="423551" y="1725698"/>
            <a:ext cx="548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Prefeasibility study of Decon company in Qattinah :</a:t>
            </a:r>
            <a:endParaRPr lang="LID4096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7CD2EC-D1F7-22B8-DD08-53D43632A8B7}"/>
              </a:ext>
            </a:extLst>
          </p:cNvPr>
          <p:cNvSpPr txBox="1"/>
          <p:nvPr/>
        </p:nvSpPr>
        <p:spPr>
          <a:xfrm>
            <a:off x="423551" y="2854066"/>
            <a:ext cx="627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the </a:t>
            </a:r>
            <a:r>
              <a:rPr lang="en-US" sz="1600" b="1" dirty="0"/>
              <a:t>south scenario of 16 </a:t>
            </a:r>
            <a:r>
              <a:rPr lang="en-US" sz="1600" dirty="0"/>
              <a:t>turbines of 1,5 MW each</a:t>
            </a:r>
            <a:endParaRPr lang="LID4096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18256-2A3B-424B-F7EE-68248B4B88AB}"/>
              </a:ext>
            </a:extLst>
          </p:cNvPr>
          <p:cNvSpPr txBox="1"/>
          <p:nvPr/>
        </p:nvSpPr>
        <p:spPr>
          <a:xfrm>
            <a:off x="9740096" y="1507879"/>
            <a:ext cx="19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  <a:endParaRPr lang="LID4096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44F46-1F86-0B48-4F56-459539B5152B}"/>
              </a:ext>
            </a:extLst>
          </p:cNvPr>
          <p:cNvSpPr txBox="1"/>
          <p:nvPr/>
        </p:nvSpPr>
        <p:spPr>
          <a:xfrm>
            <a:off x="8466992" y="4468561"/>
            <a:ext cx="42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  <a:endParaRPr lang="LID4096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342B0-4CA7-AD09-F5C3-8D81495E315D}"/>
              </a:ext>
            </a:extLst>
          </p:cNvPr>
          <p:cNvSpPr txBox="1"/>
          <p:nvPr/>
        </p:nvSpPr>
        <p:spPr>
          <a:xfrm>
            <a:off x="1314766" y="3422863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Hub height of  64.7 m </a:t>
            </a:r>
          </a:p>
          <a:p>
            <a:endParaRPr lang="LID4096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026DEC-35CF-4877-B3A7-2885BC347D1C}"/>
              </a:ext>
            </a:extLst>
          </p:cNvPr>
          <p:cNvSpPr txBox="1"/>
          <p:nvPr/>
        </p:nvSpPr>
        <p:spPr>
          <a:xfrm>
            <a:off x="1314766" y="3816490"/>
            <a:ext cx="466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Complex soil condition</a:t>
            </a:r>
            <a:endParaRPr lang="LID4096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A1B44-4E2A-14E4-B906-EA28BCD5C0C7}"/>
              </a:ext>
            </a:extLst>
          </p:cNvPr>
          <p:cNvSpPr txBox="1"/>
          <p:nvPr/>
        </p:nvSpPr>
        <p:spPr>
          <a:xfrm>
            <a:off x="1" y="4286252"/>
            <a:ext cx="7106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tests of the </a:t>
            </a:r>
            <a:r>
              <a:rPr lang="en-US" sz="1600" b="1" dirty="0" err="1"/>
              <a:t>WAsP</a:t>
            </a:r>
            <a:r>
              <a:rPr lang="en-US" sz="1600" b="1" dirty="0"/>
              <a:t> (Wind Atlas Analysis and Application Program)</a:t>
            </a:r>
            <a:r>
              <a:rPr lang="en-US" sz="1600" dirty="0"/>
              <a:t> model have shown: </a:t>
            </a:r>
            <a:br>
              <a:rPr lang="en-US" sz="1600" dirty="0"/>
            </a:br>
            <a:r>
              <a:rPr lang="en-US" sz="1600" dirty="0"/>
              <a:t>that there are some shortages in the prediction of the height profile.</a:t>
            </a:r>
            <a:br>
              <a:rPr lang="en-US" sz="1600" dirty="0"/>
            </a:br>
            <a:br>
              <a:rPr lang="en-US" sz="1600" dirty="0"/>
            </a:br>
            <a:endParaRPr lang="LID4096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CD99C8-F7AF-5AC7-5B65-16D251314FB2}"/>
              </a:ext>
            </a:extLst>
          </p:cNvPr>
          <p:cNvSpPr txBox="1"/>
          <p:nvPr/>
        </p:nvSpPr>
        <p:spPr>
          <a:xfrm>
            <a:off x="986468" y="5392925"/>
            <a:ext cx="475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limitation in the roughness description</a:t>
            </a:r>
            <a:endParaRPr lang="LID4096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B82B8-7A7E-D160-D524-AE704F9825FA}"/>
              </a:ext>
            </a:extLst>
          </p:cNvPr>
          <p:cNvSpPr txBox="1"/>
          <p:nvPr/>
        </p:nvSpPr>
        <p:spPr>
          <a:xfrm>
            <a:off x="986468" y="5775496"/>
            <a:ext cx="464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  general climatic effect caused by the lake</a:t>
            </a:r>
            <a:endParaRPr lang="LID4096" sz="16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BADC2-19CF-F09A-5848-977257ADC3C9}"/>
              </a:ext>
            </a:extLst>
          </p:cNvPr>
          <p:cNvSpPr txBox="1">
            <a:spLocks/>
          </p:cNvSpPr>
          <p:nvPr/>
        </p:nvSpPr>
        <p:spPr>
          <a:xfrm>
            <a:off x="3284769" y="6317097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DCB9B-3800-512E-1293-BD0E67D1171B}"/>
              </a:ext>
            </a:extLst>
          </p:cNvPr>
          <p:cNvSpPr txBox="1"/>
          <p:nvPr/>
        </p:nvSpPr>
        <p:spPr>
          <a:xfrm>
            <a:off x="4664212" y="3367377"/>
            <a:ext cx="236387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latin typeface="Segoe UI" panose="020B0502040204020203" pitchFamily="34" charset="0"/>
              </a:rPr>
              <a:t>Final Turbine Location: </a:t>
            </a:r>
            <a:r>
              <a:rPr lang="en-GB" sz="1400" dirty="0">
                <a:solidFill>
                  <a:prstClr val="black"/>
                </a:solidFill>
              </a:rPr>
              <a:t>34°40'22"N </a:t>
            </a:r>
          </a:p>
          <a:p>
            <a:pPr lvl="0" algn="ctr">
              <a:defRPr/>
            </a:pPr>
            <a:r>
              <a:rPr lang="en-GB" sz="1400" dirty="0">
                <a:solidFill>
                  <a:prstClr val="black"/>
                </a:solidFill>
              </a:rPr>
              <a:t>36°35'59"E</a:t>
            </a:r>
            <a:endParaRPr lang="en-GB" sz="14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E219E8-F9A2-3FE4-AC5B-1B0CA1CD8934}"/>
              </a:ext>
            </a:extLst>
          </p:cNvPr>
          <p:cNvCxnSpPr>
            <a:cxnSpLocks/>
          </p:cNvCxnSpPr>
          <p:nvPr/>
        </p:nvCxnSpPr>
        <p:spPr>
          <a:xfrm flipV="1">
            <a:off x="7062976" y="2398433"/>
            <a:ext cx="2592301" cy="1190169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5" grpId="0"/>
      <p:bldP spid="16" grpId="0"/>
      <p:bldP spid="17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78F9-1C01-2E75-8F35-3475ECAD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3F1746DB-6DD6-AA38-FE63-604B3F7AB1B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B2AD165-D1B9-6E65-BD71-1359B3C15BD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F532BD2-22C5-7AAF-B642-A54DCB5C8C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CF2043-7779-4D0B-EC6D-F88C26B5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66736" y="6513969"/>
            <a:ext cx="772872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E2199-69AF-2C59-ACA8-EC37378B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1032392" cy="712728"/>
          </a:xfrm>
        </p:spPr>
        <p:txBody>
          <a:bodyPr>
            <a:normAutofit/>
          </a:bodyPr>
          <a:lstStyle/>
          <a:p>
            <a:r>
              <a:rPr lang="en-US" sz="3200" dirty="0"/>
              <a:t>CRITICAL ASSESSMENT OF THE RESULTS</a:t>
            </a:r>
            <a:endParaRPr lang="de-DE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280EA7-231E-F5C0-FA5E-88F4ACD3CCA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28D75F-D25C-F0EC-3C58-3E73DEE4FD93}"/>
              </a:ext>
            </a:extLst>
          </p:cNvPr>
          <p:cNvSpPr txBox="1"/>
          <p:nvPr/>
        </p:nvSpPr>
        <p:spPr>
          <a:xfrm>
            <a:off x="682906" y="1711876"/>
            <a:ext cx="769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Located within a </a:t>
            </a:r>
            <a:r>
              <a:rPr lang="en-US" sz="1600" b="1" dirty="0"/>
              <a:t>tender area</a:t>
            </a:r>
            <a:r>
              <a:rPr lang="en-US" sz="1600" dirty="0"/>
              <a:t> with </a:t>
            </a:r>
            <a:r>
              <a:rPr lang="en-US" sz="1600" b="1" dirty="0"/>
              <a:t>government-owned land</a:t>
            </a:r>
            <a:r>
              <a:rPr lang="en-US" sz="1600" dirty="0"/>
              <a:t>, simplifying permitting and land acquisition.</a:t>
            </a:r>
            <a:endParaRPr lang="LID4096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2E486-1FA9-9608-001D-7C0BBC6AC3F4}"/>
              </a:ext>
            </a:extLst>
          </p:cNvPr>
          <p:cNvSpPr txBox="1"/>
          <p:nvPr/>
        </p:nvSpPr>
        <p:spPr>
          <a:xfrm>
            <a:off x="682906" y="2469641"/>
            <a:ext cx="1023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Situated in a </a:t>
            </a:r>
            <a:r>
              <a:rPr lang="en-US" sz="1600" b="1" dirty="0"/>
              <a:t>safe grid zone</a:t>
            </a:r>
            <a:r>
              <a:rPr lang="en-US" sz="1600" dirty="0"/>
              <a:t>, ensuring compliance with the limit of </a:t>
            </a:r>
            <a:r>
              <a:rPr lang="en-US" sz="1600" b="1" dirty="0"/>
              <a:t>30% renewable energy penetration</a:t>
            </a:r>
            <a:r>
              <a:rPr lang="en-US" sz="1600" dirty="0"/>
              <a:t> under the </a:t>
            </a:r>
            <a:r>
              <a:rPr lang="en-US" sz="1600" b="1" dirty="0"/>
              <a:t>IPP scheme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6A448-FD9B-DF56-2F8C-D63DF67FD8D9}"/>
              </a:ext>
            </a:extLst>
          </p:cNvPr>
          <p:cNvSpPr txBox="1"/>
          <p:nvPr/>
        </p:nvSpPr>
        <p:spPr>
          <a:xfrm>
            <a:off x="682906" y="3423891"/>
            <a:ext cx="8669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Proximity to the high-voltage grid</a:t>
            </a:r>
            <a:r>
              <a:rPr lang="en-US" sz="1600" dirty="0"/>
              <a:t>, reducing connection costs and losses.</a:t>
            </a:r>
            <a:endParaRPr lang="LID4096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91ACE-7849-F6B5-A97A-69452ACD55C1}"/>
              </a:ext>
            </a:extLst>
          </p:cNvPr>
          <p:cNvSpPr txBox="1"/>
          <p:nvPr/>
        </p:nvSpPr>
        <p:spPr>
          <a:xfrm>
            <a:off x="682905" y="4185366"/>
            <a:ext cx="9468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Confirmed soil suitability</a:t>
            </a:r>
            <a:r>
              <a:rPr lang="en-US" sz="1600" dirty="0"/>
              <a:t> after discussion with the geotechnical team, ensuring the feasibility of </a:t>
            </a:r>
            <a:r>
              <a:rPr lang="en-US" sz="1600" b="1" dirty="0"/>
              <a:t>foundation reinforcement</a:t>
            </a:r>
            <a:r>
              <a:rPr lang="en-US" sz="1600" dirty="0"/>
              <a:t> for turbines reaching </a:t>
            </a:r>
            <a:r>
              <a:rPr lang="en-US" sz="1600" b="1" dirty="0"/>
              <a:t>120 m hub height</a:t>
            </a:r>
            <a:r>
              <a:rPr lang="en-US" sz="1600" dirty="0"/>
              <a:t>.</a:t>
            </a:r>
            <a:endParaRPr lang="LID4096" sz="160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DB641B5-332F-6253-6484-176F02D126EA}"/>
              </a:ext>
            </a:extLst>
          </p:cNvPr>
          <p:cNvSpPr txBox="1">
            <a:spLocks/>
          </p:cNvSpPr>
          <p:nvPr/>
        </p:nvSpPr>
        <p:spPr>
          <a:xfrm>
            <a:off x="3295867" y="6293731"/>
            <a:ext cx="5596085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highlight>
                  <a:srgbClr val="FFFFFF"/>
                </a:highlight>
              </a:rPr>
              <a:t>Ahmed Sallam</a:t>
            </a:r>
          </a:p>
        </p:txBody>
      </p:sp>
    </p:spTree>
    <p:extLst>
      <p:ext uri="{BB962C8B-B14F-4D97-AF65-F5344CB8AC3E}">
        <p14:creationId xmlns:p14="http://schemas.microsoft.com/office/powerpoint/2010/main" val="31345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59B8B-A2B8-A09C-C9F9-E0D050C4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Main Design Parameters</a:t>
            </a:r>
          </a:p>
          <a:p>
            <a:r>
              <a:rPr lang="it-IT" dirty="0"/>
              <a:t>Rated Rotor Speed from Benchmarks	</a:t>
            </a:r>
          </a:p>
          <a:p>
            <a:r>
              <a:rPr lang="it-IT" dirty="0"/>
              <a:t>Tip Speed</a:t>
            </a:r>
          </a:p>
          <a:p>
            <a:pPr lvl="1"/>
            <a:r>
              <a:rPr lang="it-IT" dirty="0"/>
              <a:t>Comparsion with Benchmarks</a:t>
            </a:r>
          </a:p>
          <a:p>
            <a:r>
              <a:rPr lang="it-IT" dirty="0" err="1"/>
              <a:t>Tip</a:t>
            </a:r>
            <a:r>
              <a:rPr lang="it-IT" dirty="0"/>
              <a:t> Speed selection</a:t>
            </a:r>
          </a:p>
          <a:p>
            <a:pPr lvl="1"/>
            <a:r>
              <a:rPr lang="it-IT" dirty="0"/>
              <a:t>Why starting with tip speed?</a:t>
            </a:r>
          </a:p>
          <a:p>
            <a:pPr lvl="1"/>
            <a:r>
              <a:rPr lang="it-IT" dirty="0"/>
              <a:t>Tip speed design drives</a:t>
            </a:r>
          </a:p>
          <a:p>
            <a:pPr lvl="1"/>
            <a:r>
              <a:rPr lang="it-IT" dirty="0"/>
              <a:t>Noise regulations</a:t>
            </a:r>
          </a:p>
          <a:p>
            <a:pPr lvl="1"/>
            <a:r>
              <a:rPr lang="it-IT" dirty="0"/>
              <a:t>Final decision</a:t>
            </a:r>
          </a:p>
          <a:p>
            <a:pPr marL="457200" lvl="1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89904-8CDB-8144-85F8-62D551C8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 of </a:t>
            </a:r>
            <a:r>
              <a:rPr lang="it-IT" dirty="0" err="1"/>
              <a:t>contents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483FF-0929-DBFC-5A37-E18E89B9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A04DC-589C-C90B-E2E0-890624C5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F548-D326-9A08-51B3-4D4E58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E88D69-9FD8-655B-723E-DDD5FBC48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Bakthyar</a:t>
            </a:r>
            <a:r>
              <a:rPr lang="it-IT" dirty="0"/>
              <a:t> Karim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31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2447-9F3D-9203-A29F-68ED7EF4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C010DB9-B9A3-4B73-B3E3-D8674C2F93F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F445E85-FF35-756C-2772-29030A2422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F1F1ECD-76F4-A4E8-25D8-EAE2755AAA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F8F795-4EB1-7D9A-B0E0-D7C21189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4266" y="6538183"/>
            <a:ext cx="553183" cy="365125"/>
          </a:xfrm>
        </p:spPr>
        <p:txBody>
          <a:bodyPr/>
          <a:lstStyle/>
          <a:p>
            <a:pPr algn="ctr"/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 algn="ctr"/>
              <a:t>30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6A3CC6-174A-888C-850D-3ADC4447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121898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022A3-EFCA-EE72-042E-043B9CDF3F6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92C6-ED6E-8531-0D86-BF949EA55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sz="1900" dirty="0"/>
              <a:t>[1] Global Wind Atlas, </a:t>
            </a:r>
            <a:r>
              <a:rPr lang="tr-TR" sz="1900" i="1" dirty="0"/>
              <a:t>Global Wind Atlas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2"/>
              </a:rPr>
              <a:t>https://globalwindatlas.info/en/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[2] Google Earth, </a:t>
            </a:r>
            <a:r>
              <a:rPr lang="tr-TR" sz="1900" i="1" dirty="0"/>
              <a:t>Google Earth Web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3"/>
              </a:rPr>
              <a:t>https://earth.google.com/web/@34.29977563,36.68817928,1384.78342427a,853580.17318904d,35y,0h,0t,0r/data=CgRCAggBOgMKATBCAggASg0I____________ARAA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[3] Google Maps, </a:t>
            </a:r>
            <a:r>
              <a:rPr lang="tr-TR" sz="1900" i="1" dirty="0"/>
              <a:t>Google Maps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4"/>
              </a:rPr>
              <a:t>https://www.google.com/maps</a:t>
            </a:r>
            <a:r>
              <a:rPr lang="tr-TR" sz="1900" dirty="0"/>
              <a:t>. [Accessed: Sep. 17, 2025].</a:t>
            </a:r>
          </a:p>
          <a:p>
            <a:r>
              <a:rPr lang="tr-TR" sz="1900" dirty="0"/>
              <a:t>[4] Open Infrastructure Map, </a:t>
            </a:r>
            <a:r>
              <a:rPr lang="tr-TR" sz="1900" i="1" dirty="0"/>
              <a:t>OpenInfraMap</a:t>
            </a:r>
            <a:r>
              <a:rPr lang="tr-TR" sz="1900" dirty="0"/>
              <a:t>. [Online]. Available: </a:t>
            </a:r>
            <a:r>
              <a:rPr lang="tr-TR" sz="1900" dirty="0">
                <a:hlinkClick r:id="rId5"/>
              </a:rPr>
              <a:t>https://openinframap.org/#10.04/33.2058/36.2058</a:t>
            </a:r>
            <a:r>
              <a:rPr lang="tr-TR" sz="1900" dirty="0"/>
              <a:t>. [Accessed: Sep. 17, 2025].</a:t>
            </a:r>
          </a:p>
          <a:p>
            <a:r>
              <a:rPr lang="en-US" sz="1900" dirty="0"/>
              <a:t>Wind power plant site selection: A systematic review </a:t>
            </a:r>
            <a:br>
              <a:rPr lang="en-US" sz="1900" dirty="0"/>
            </a:br>
            <a:r>
              <a:rPr lang="tr-TR" sz="1900" dirty="0">
                <a:hlinkClick r:id="rId6"/>
              </a:rPr>
              <a:t>https://doi.org/10.1016/j.rser.2021.111293</a:t>
            </a:r>
            <a:r>
              <a:rPr lang="en-US" sz="1900" dirty="0">
                <a:hlinkClick r:id="rId6"/>
              </a:rPr>
              <a:t>/</a:t>
            </a:r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00043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400" dirty="0"/>
              <a:t>Weekly report: Load &amp; Dynamics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795324"/>
          </a:xfrm>
        </p:spPr>
        <p:txBody>
          <a:bodyPr>
            <a:normAutofit/>
          </a:bodyPr>
          <a:lstStyle/>
          <a:p>
            <a:r>
              <a:rPr lang="it-IT" sz="2000" dirty="0"/>
              <a:t>Week number: 03</a:t>
            </a:r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Mr. </a:t>
            </a:r>
            <a:r>
              <a:rPr lang="en-US" sz="2000" dirty="0" err="1"/>
              <a:t>Manjock</a:t>
            </a:r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Group members:  </a:t>
            </a:r>
            <a:r>
              <a:rPr lang="en-US" sz="1400" dirty="0"/>
              <a:t>Md Aman, Arham Memon, Paresh </a:t>
            </a:r>
            <a:r>
              <a:rPr lang="en-US" sz="1400" dirty="0" err="1"/>
              <a:t>Nakum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Presented By - Paresh </a:t>
            </a:r>
            <a:r>
              <a:rPr lang="en-US" sz="1400" dirty="0" err="1"/>
              <a:t>Nakum</a:t>
            </a:r>
            <a:endParaRPr lang="en-US" sz="1400" dirty="0"/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377946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3304" y="6538183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5FE85-99F3-27E8-5CBF-44E0008EEE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F47E-3A0A-ECB9-FD0E-ABA07059CAA3}"/>
              </a:ext>
            </a:extLst>
          </p:cNvPr>
          <p:cNvSpPr txBox="1"/>
          <p:nvPr/>
        </p:nvSpPr>
        <p:spPr>
          <a:xfrm>
            <a:off x="4788085" y="6565448"/>
            <a:ext cx="3077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Md Aman, Arham Memon, 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26A0-56D2-A25C-6223-88C5F72E508E}"/>
              </a:ext>
            </a:extLst>
          </p:cNvPr>
          <p:cNvSpPr txBox="1"/>
          <p:nvPr/>
        </p:nvSpPr>
        <p:spPr>
          <a:xfrm>
            <a:off x="10533589" y="6549897"/>
            <a:ext cx="124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Optimus Syria</a:t>
            </a:r>
          </a:p>
        </p:txBody>
      </p:sp>
    </p:spTree>
    <p:extLst>
      <p:ext uri="{BB962C8B-B14F-4D97-AF65-F5344CB8AC3E}">
        <p14:creationId xmlns:p14="http://schemas.microsoft.com/office/powerpoint/2010/main" val="3868568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33BD2-7016-D99B-8D14-5716721F009D}"/>
              </a:ext>
            </a:extLst>
          </p:cNvPr>
          <p:cNvSpPr txBox="1"/>
          <p:nvPr/>
        </p:nvSpPr>
        <p:spPr>
          <a:xfrm>
            <a:off x="342900" y="1465091"/>
            <a:ext cx="1121898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Inputs (Syria-Relevant)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Simulation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File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XY.inp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Inflow File (XY_Inflow.dat)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Time Series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Illustration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E0AA001-DA32-5B78-E7F7-5738003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6154" y="6492875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568D94-AF6A-68C5-CAEA-EBE1FF802F4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E810C-6C17-B4BE-B68E-E8F18C7174D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602E4-8F4A-9280-7BE1-85FF598097E5}"/>
              </a:ext>
            </a:extLst>
          </p:cNvPr>
          <p:cNvSpPr txBox="1"/>
          <p:nvPr/>
        </p:nvSpPr>
        <p:spPr>
          <a:xfrm>
            <a:off x="5347840" y="6576994"/>
            <a:ext cx="120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0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89F78-D4B2-122C-B517-042D4A61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C168D38-3211-F511-112D-FE586024237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8E76CC60-91D3-AE89-7F66-534FF4539E5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0E7802A-0A46-E68D-AE8C-DDEE815B56B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B8676DE-4D58-1579-23D9-A13FD62D3D70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81C68D-A10F-787B-9D27-64DAD930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7556647" cy="712728"/>
          </a:xfrm>
        </p:spPr>
        <p:txBody>
          <a:bodyPr>
            <a:normAutofit/>
          </a:bodyPr>
          <a:lstStyle/>
          <a:p>
            <a:r>
              <a:rPr lang="en-US" dirty="0"/>
              <a:t>Environmental Inputs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D8F5F6-2A94-2070-8484-DE98272B39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B8D9D8-77C3-F2DA-2BFE-23095E91483D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99B379-0D69-1E4D-3793-1489781A594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2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6F913-CAD1-B63C-EE8F-91977419093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B3C4F-4F49-3536-B004-E542A65E0738}"/>
              </a:ext>
            </a:extLst>
          </p:cNvPr>
          <p:cNvSpPr txBox="1"/>
          <p:nvPr/>
        </p:nvSpPr>
        <p:spPr>
          <a:xfrm>
            <a:off x="5189493" y="6542215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5D432B1-A419-DFA0-49E1-FC9383550833}"/>
              </a:ext>
            </a:extLst>
          </p:cNvPr>
          <p:cNvSpPr txBox="1">
            <a:spLocks/>
          </p:cNvSpPr>
          <p:nvPr/>
        </p:nvSpPr>
        <p:spPr>
          <a:xfrm>
            <a:off x="7083401" y="5915441"/>
            <a:ext cx="3190659" cy="26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 dirty="0"/>
              <a:t>*</a:t>
            </a:r>
            <a:r>
              <a:rPr lang="en-US" sz="1100" dirty="0"/>
              <a:t>data and research from wind farm group</a:t>
            </a:r>
          </a:p>
          <a:p>
            <a:endParaRPr lang="en-IN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5EED9A7-B2C7-4A19-6269-53E2162E06F9}"/>
              </a:ext>
            </a:extLst>
          </p:cNvPr>
          <p:cNvGraphicFramePr>
            <a:graphicFrameLocks noGrp="1"/>
          </p:cNvGraphicFramePr>
          <p:nvPr/>
        </p:nvGraphicFramePr>
        <p:xfrm>
          <a:off x="1412841" y="1594283"/>
          <a:ext cx="8861220" cy="399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0610">
                  <a:extLst>
                    <a:ext uri="{9D8B030D-6E8A-4147-A177-3AD203B41FA5}">
                      <a16:colId xmlns:a16="http://schemas.microsoft.com/office/drawing/2014/main" val="164969979"/>
                    </a:ext>
                  </a:extLst>
                </a:gridCol>
                <a:gridCol w="4430610">
                  <a:extLst>
                    <a:ext uri="{9D8B030D-6E8A-4147-A177-3AD203B41FA5}">
                      <a16:colId xmlns:a16="http://schemas.microsoft.com/office/drawing/2014/main" val="2288154397"/>
                    </a:ext>
                  </a:extLst>
                </a:gridCol>
              </a:tblGrid>
              <a:tr h="500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Typical Range / Note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036436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Mean wind speed 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8-10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664859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Turbulence 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634059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Shear exponent (</a:t>
                      </a:r>
                      <a:r>
                        <a:rPr lang="el-GR" dirty="0"/>
                        <a:t>α)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0.10–0.25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270081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Extreme gusts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From ERA5 or IEC EOG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186575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Air 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1.25 kg/m³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582431"/>
                  </a:ext>
                </a:extLst>
              </a:tr>
              <a:tr h="713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Seismic hazard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Moderate–high (Dead Sea / East Anatolian faults)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800696"/>
                  </a:ext>
                </a:extLst>
              </a:tr>
              <a:tr h="713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Other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Dust storms, temperature swings, corrosion factors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20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98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10869383" cy="712728"/>
          </a:xfrm>
        </p:spPr>
        <p:txBody>
          <a:bodyPr>
            <a:normAutofit/>
          </a:bodyPr>
          <a:lstStyle/>
          <a:p>
            <a:r>
              <a:rPr lang="en-US" dirty="0"/>
              <a:t>Simulated Loads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9C432E-A999-117C-8960-C6DC41E2C98C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D9D832-FCA8-4A35-7370-75A96350130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8169D-C072-2495-0A0A-5366B7E363F3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41149-C179-9E22-43C8-451B798D18E3}"/>
              </a:ext>
            </a:extLst>
          </p:cNvPr>
          <p:cNvSpPr txBox="1"/>
          <p:nvPr/>
        </p:nvSpPr>
        <p:spPr>
          <a:xfrm>
            <a:off x="8260080" y="5981937"/>
            <a:ext cx="1984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DNVGL-ST-0437:2016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6FCA5-FA62-8BCE-4F81-07DA8B4CFF08}"/>
              </a:ext>
            </a:extLst>
          </p:cNvPr>
          <p:cNvSpPr txBox="1"/>
          <p:nvPr/>
        </p:nvSpPr>
        <p:spPr>
          <a:xfrm>
            <a:off x="5265150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FB73C-6615-5164-90C5-979982884741}"/>
              </a:ext>
            </a:extLst>
          </p:cNvPr>
          <p:cNvSpPr txBox="1"/>
          <p:nvPr/>
        </p:nvSpPr>
        <p:spPr>
          <a:xfrm>
            <a:off x="1738413" y="4969309"/>
            <a:ext cx="831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*DLC (“Design Load Case”) defines wind, wave, and control conditions to simulate.</a:t>
            </a:r>
            <a:endParaRPr lang="en-IN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333DAB-7287-FC93-196D-E8866CA44B9E}"/>
              </a:ext>
            </a:extLst>
          </p:cNvPr>
          <p:cNvGraphicFramePr>
            <a:graphicFrameLocks noGrp="1"/>
          </p:cNvGraphicFramePr>
          <p:nvPr/>
        </p:nvGraphicFramePr>
        <p:xfrm>
          <a:off x="1738413" y="1542711"/>
          <a:ext cx="8127999" cy="296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920342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75052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418911"/>
                    </a:ext>
                  </a:extLst>
                </a:gridCol>
              </a:tblGrid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Simulation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IEC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21821"/>
                  </a:ext>
                </a:extLst>
              </a:tr>
              <a:tr h="893972">
                <a:tc>
                  <a:txBody>
                    <a:bodyPr/>
                    <a:lstStyle/>
                    <a:p>
                      <a:r>
                        <a:rPr lang="en-US" dirty="0"/>
                        <a:t>Normal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fatigue and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1.1, 1.2,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13274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Extreme Wind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survival 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1.3, 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0806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Startup/ Shutdown/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transient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2.1, 2.2, 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56484"/>
                  </a:ext>
                </a:extLst>
              </a:tr>
              <a:tr h="517937">
                <a:tc>
                  <a:txBody>
                    <a:bodyPr/>
                    <a:lstStyle/>
                    <a:p>
                      <a:r>
                        <a:rPr lang="en-US" dirty="0"/>
                        <a:t>Parked/ Standby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Idle or a storm 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DLC 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17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44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 err="1"/>
              <a:t>OpenFAST</a:t>
            </a:r>
            <a:r>
              <a:rPr lang="en-US" dirty="0"/>
              <a:t> Load Simulations 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EFBA60-2288-805A-D885-0008BC5741DF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F4F1E83-13E2-E3FE-3F56-FF665F5BA86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EB21-BE18-1893-A48B-77A35309A93C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6B727-1399-914A-4228-27D1DB480339}"/>
              </a:ext>
            </a:extLst>
          </p:cNvPr>
          <p:cNvSpPr txBox="1"/>
          <p:nvPr/>
        </p:nvSpPr>
        <p:spPr>
          <a:xfrm>
            <a:off x="5439952" y="6549503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37FA9E-95EA-47D6-0CB6-5ADB37C5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83" y="2273682"/>
            <a:ext cx="8602202" cy="333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F78670-9CE7-897A-6ABF-1AF82C8A73B9}"/>
              </a:ext>
            </a:extLst>
          </p:cNvPr>
          <p:cNvSpPr txBox="1"/>
          <p:nvPr/>
        </p:nvSpPr>
        <p:spPr>
          <a:xfrm>
            <a:off x="912778" y="1465091"/>
            <a:ext cx="463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 needs to be analyzed</a:t>
            </a:r>
          </a:p>
        </p:txBody>
      </p:sp>
    </p:spTree>
    <p:extLst>
      <p:ext uri="{BB962C8B-B14F-4D97-AF65-F5344CB8AC3E}">
        <p14:creationId xmlns:p14="http://schemas.microsoft.com/office/powerpoint/2010/main" val="419148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de-DE" dirty="0"/>
              <a:t>TurbSim Input File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451FE-4B08-C2CB-92D7-21119A75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593" y="1336181"/>
            <a:ext cx="8436634" cy="44086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Changes in the reference NREL </a:t>
            </a:r>
            <a:r>
              <a:rPr lang="en-US" sz="2000" dirty="0" err="1"/>
              <a:t>TurbSim</a:t>
            </a:r>
            <a:r>
              <a:rPr lang="en-US" sz="2000" dirty="0"/>
              <a:t> according to Optimus Syria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7EB12-DC77-5E60-9557-9A514B7BFFA7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1333B3-246E-8FFB-CD26-3065E66C1A6E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D3E73-B3DF-D036-6AB5-EF7CB967784F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ABB932-AD47-E3D4-2F14-A2924BEB51AC}"/>
              </a:ext>
            </a:extLst>
          </p:cNvPr>
          <p:cNvSpPr txBox="1"/>
          <p:nvPr/>
        </p:nvSpPr>
        <p:spPr>
          <a:xfrm>
            <a:off x="5419017" y="6557490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48E82B-9395-133A-93B2-A7A59F08C058}"/>
              </a:ext>
            </a:extLst>
          </p:cNvPr>
          <p:cNvGraphicFramePr>
            <a:graphicFrameLocks noGrp="1"/>
          </p:cNvGraphicFramePr>
          <p:nvPr/>
        </p:nvGraphicFramePr>
        <p:xfrm>
          <a:off x="1095534" y="1932572"/>
          <a:ext cx="995488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294">
                  <a:extLst>
                    <a:ext uri="{9D8B030D-6E8A-4147-A177-3AD203B41FA5}">
                      <a16:colId xmlns:a16="http://schemas.microsoft.com/office/drawing/2014/main" val="825037344"/>
                    </a:ext>
                  </a:extLst>
                </a:gridCol>
                <a:gridCol w="3318294">
                  <a:extLst>
                    <a:ext uri="{9D8B030D-6E8A-4147-A177-3AD203B41FA5}">
                      <a16:colId xmlns:a16="http://schemas.microsoft.com/office/drawing/2014/main" val="1450444745"/>
                    </a:ext>
                  </a:extLst>
                </a:gridCol>
                <a:gridCol w="3318294">
                  <a:extLst>
                    <a:ext uri="{9D8B030D-6E8A-4147-A177-3AD203B41FA5}">
                      <a16:colId xmlns:a16="http://schemas.microsoft.com/office/drawing/2014/main" val="216822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NREL 5 MW (126 m)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Optimus Syria 5 MW (160 m)</a:t>
                      </a:r>
                      <a:endParaRPr lang="pt-B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3981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 Height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1021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Diameter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90975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Wind Speed, 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URef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 – 11.4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04471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Turbulence Intensity (TI)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98323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Shear Exponent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(0.12 – 0.18)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5497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Roughness Length, Z₀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(Not Fixed)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05008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Turbulence Model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IECKAI (Kaimal)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IECKAI / Mann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9625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Scale, Lᵤ (m)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(85 – 100)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1280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Step, DT (s)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6118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Time (s)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660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992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 Size (vertical × lateral)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× 41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(41 × 41 or 51 × 51)(Not Fixed)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85344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51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 err="1"/>
              <a:t>OpenFAST</a:t>
            </a:r>
            <a:r>
              <a:rPr lang="en-GB" dirty="0"/>
              <a:t> 3.0 Inflow File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BFFC21-6B1C-CF74-A82E-B13A4AA6A870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D081DA-A8A5-C1CB-77AD-9C29071B50B6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4B089-517F-9707-5747-4D96B259C748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9AB18-6FFB-F71E-7D7B-D073357347AB}"/>
              </a:ext>
            </a:extLst>
          </p:cNvPr>
          <p:cNvSpPr txBox="1"/>
          <p:nvPr/>
        </p:nvSpPr>
        <p:spPr>
          <a:xfrm>
            <a:off x="5419017" y="6565449"/>
            <a:ext cx="1307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34246A-8FF5-6F64-AE80-D38ADA23AC4E}"/>
              </a:ext>
            </a:extLst>
          </p:cNvPr>
          <p:cNvGraphicFramePr>
            <a:graphicFrameLocks noGrp="1"/>
          </p:cNvGraphicFramePr>
          <p:nvPr/>
        </p:nvGraphicFramePr>
        <p:xfrm>
          <a:off x="1413429" y="2152467"/>
          <a:ext cx="9365142" cy="409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714">
                  <a:extLst>
                    <a:ext uri="{9D8B030D-6E8A-4147-A177-3AD203B41FA5}">
                      <a16:colId xmlns:a16="http://schemas.microsoft.com/office/drawing/2014/main" val="3446419128"/>
                    </a:ext>
                  </a:extLst>
                </a:gridCol>
                <a:gridCol w="3121714">
                  <a:extLst>
                    <a:ext uri="{9D8B030D-6E8A-4147-A177-3AD203B41FA5}">
                      <a16:colId xmlns:a16="http://schemas.microsoft.com/office/drawing/2014/main" val="1453780849"/>
                    </a:ext>
                  </a:extLst>
                </a:gridCol>
                <a:gridCol w="3121714">
                  <a:extLst>
                    <a:ext uri="{9D8B030D-6E8A-4147-A177-3AD203B41FA5}">
                      <a16:colId xmlns:a16="http://schemas.microsoft.com/office/drawing/2014/main" val="3995420920"/>
                    </a:ext>
                  </a:extLst>
                </a:gridCol>
              </a:tblGrid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NREL 5-MW (126 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Optimus Syria 5-MW (160 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224123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MW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MW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756186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Rotor Diameter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511015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888049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Wind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7.5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114215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Rated Rotor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 rpm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9–10 rpm (Not Fixed)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110253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XY.inp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883086"/>
                  </a:ext>
                </a:extLst>
              </a:tr>
              <a:tr h="3257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5-10 degree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02724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Gearbox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~100:1 (varies by design)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122356"/>
                  </a:ext>
                </a:extLst>
              </a:tr>
              <a:tr h="4717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m/s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 m/s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096363"/>
                  </a:ext>
                </a:extLst>
              </a:tr>
              <a:tr h="3269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Coefficient (</a:t>
                      </a:r>
                      <a:r>
                        <a:rPr lang="en-US" sz="16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Cₚ,max</a:t>
                      </a:r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~0.48–0.50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701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270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Wind Time Series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034D57-B046-5989-5494-64E20836D10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E5AA1D-B3E7-F1D8-2555-F787F8997A41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9F187-CB0B-622A-90FF-9689F65C8FC1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2F24E-048A-1202-1F94-D08EA5410040}"/>
              </a:ext>
            </a:extLst>
          </p:cNvPr>
          <p:cNvSpPr txBox="1"/>
          <p:nvPr/>
        </p:nvSpPr>
        <p:spPr>
          <a:xfrm>
            <a:off x="5361508" y="6558877"/>
            <a:ext cx="1422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971A6B-D270-E999-084A-FECB00BA9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41" y="1242846"/>
            <a:ext cx="8824451" cy="2541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42C6EC-554C-5C81-ECD4-C46371EBBADE}"/>
              </a:ext>
            </a:extLst>
          </p:cNvPr>
          <p:cNvSpPr txBox="1"/>
          <p:nvPr/>
        </p:nvSpPr>
        <p:spPr>
          <a:xfrm>
            <a:off x="1681685" y="3939227"/>
            <a:ext cx="88244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Blue line:</a:t>
            </a:r>
            <a:r>
              <a:rPr lang="en-US" dirty="0"/>
              <a:t> normal wind - fluctuates gently around 10 m/s, representing typical turbulence.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Red line:</a:t>
            </a:r>
            <a:r>
              <a:rPr lang="en-US" dirty="0"/>
              <a:t> extreme wind - higher mean speed (≈12 m/s) with strong fluctuations and sudden gusts (spikes), representing rare or storm-like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You can clearly see how extreme wind files have both larger turbulence intensity and short-duration spikes, while normal wind remains relatively smooth.</a:t>
            </a:r>
          </a:p>
          <a:p>
            <a:r>
              <a:rPr lang="en-US" dirty="0"/>
              <a:t>  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                                                            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*Image from other source</a:t>
            </a:r>
          </a:p>
        </p:txBody>
      </p:sp>
    </p:spTree>
    <p:extLst>
      <p:ext uri="{BB962C8B-B14F-4D97-AF65-F5344CB8AC3E}">
        <p14:creationId xmlns:p14="http://schemas.microsoft.com/office/powerpoint/2010/main" val="3283877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27BC127-4545-D3CD-4862-C320531ABA9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F9413CA-8E0D-B250-B31E-4AA68BA7D01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7E5E9A3-5B8C-CBB5-88F6-FB4E956A66F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37C855E-F70E-F97A-5061-29D00BA11349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BE381E-3397-D2E2-45A9-C6F7EAF7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Conceptual Illustration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73AD17-49A9-1372-BEA3-994BB76CBDE8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5FFBEE-BBA1-6973-7F50-55DDD7487A85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66721-BB58-D616-9482-6505CB92B3DC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287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39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132D0-732D-2834-D200-4BC657D7295E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73674-B56D-1CDC-14ED-FC74831B72D1}"/>
              </a:ext>
            </a:extLst>
          </p:cNvPr>
          <p:cNvSpPr txBox="1"/>
          <p:nvPr/>
        </p:nvSpPr>
        <p:spPr>
          <a:xfrm>
            <a:off x="5324426" y="6556183"/>
            <a:ext cx="153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EE2396-F82A-A13E-B619-D5465C4129C3}"/>
              </a:ext>
            </a:extLst>
          </p:cNvPr>
          <p:cNvGraphicFramePr>
            <a:graphicFrameLocks noGrp="1"/>
          </p:cNvGraphicFramePr>
          <p:nvPr/>
        </p:nvGraphicFramePr>
        <p:xfrm>
          <a:off x="714359" y="1465091"/>
          <a:ext cx="5021472" cy="3332424"/>
        </p:xfrm>
        <a:graphic>
          <a:graphicData uri="http://schemas.openxmlformats.org/drawingml/2006/table">
            <a:tbl>
              <a:tblPr/>
              <a:tblGrid>
                <a:gridCol w="1673824">
                  <a:extLst>
                    <a:ext uri="{9D8B030D-6E8A-4147-A177-3AD203B41FA5}">
                      <a16:colId xmlns:a16="http://schemas.microsoft.com/office/drawing/2014/main" val="721213117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142143815"/>
                    </a:ext>
                  </a:extLst>
                </a:gridCol>
                <a:gridCol w="1673824">
                  <a:extLst>
                    <a:ext uri="{9D8B030D-6E8A-4147-A177-3AD203B41FA5}">
                      <a16:colId xmlns:a16="http://schemas.microsoft.com/office/drawing/2014/main" val="2450427213"/>
                    </a:ext>
                  </a:extLst>
                </a:gridCol>
              </a:tblGrid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(s)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wind (m/s)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 wind (m/s)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12833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00580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65088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86160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 (gust)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805626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047707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 (gust)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832972"/>
                  </a:ext>
                </a:extLst>
              </a:tr>
              <a:tr h="416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201448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2D8C01E4-0D33-95E5-28B8-1E9D53F2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44" y="5047025"/>
            <a:ext cx="51505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1450" indent="-17145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Normal wind file: looks like a slightly wavy signal around 10 m/s, with small, random fluctuations (turbulence intensity ≈ 10–15%).</a:t>
            </a:r>
          </a:p>
          <a:p>
            <a:pPr marL="171450" indent="-171450" defTabSz="91440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Extreme wind file: shows violent spikes and sharp transitions — gusts up to +80% of the mean wind speed, with short correlation times.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41DF93-E730-70E4-3EA5-532B9187C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53" y="1499009"/>
            <a:ext cx="5150587" cy="3548016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D748D8A0-6978-F7D4-8E7A-A9173F8A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171" y="5056224"/>
            <a:ext cx="49306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Blue line (Normal Wind): smooth variations around 10 m/s - typical design conditions.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Red Line (Extreme Wind): sharp peaks &amp; strong fluctuations representing gusts&amp; severe turbulence events.</a:t>
            </a:r>
          </a:p>
        </p:txBody>
      </p:sp>
    </p:spTree>
    <p:extLst>
      <p:ext uri="{BB962C8B-B14F-4D97-AF65-F5344CB8AC3E}">
        <p14:creationId xmlns:p14="http://schemas.microsoft.com/office/powerpoint/2010/main" val="306747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B622-1822-BFC3-EBAE-BD4A03B2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2E15-48C6-1DB9-E436-EF15E25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Main Design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1E93-3BB2-8B84-391A-436307DF3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Main parameters:</a:t>
            </a:r>
          </a:p>
          <a:p>
            <a:pPr marL="0" indent="0">
              <a:buNone/>
            </a:pPr>
            <a:r>
              <a:rPr lang="en-GB" dirty="0"/>
              <a:t>1. Rated rotor speed (n)</a:t>
            </a:r>
          </a:p>
          <a:p>
            <a:pPr marL="0" indent="0">
              <a:buNone/>
            </a:pPr>
            <a:r>
              <a:rPr lang="en-GB" dirty="0"/>
              <a:t>2. Tip speed (</a:t>
            </a:r>
            <a:r>
              <a:rPr lang="en-GB" dirty="0" err="1"/>
              <a:t>U_tip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3. Tip-speed ratio (</a:t>
            </a:r>
            <a:r>
              <a:rPr lang="el-GR" dirty="0"/>
              <a:t>λ)</a:t>
            </a:r>
          </a:p>
          <a:p>
            <a:pPr marL="0" indent="0">
              <a:buNone/>
            </a:pPr>
            <a:r>
              <a:rPr lang="en-GB" dirty="0"/>
              <a:t>4. Average site wind speed: 9 m/s (IEC IIIa)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Why We Define These Parameters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Ensure consistent aerodynamic and drivetrain inputs for all teams.</a:t>
            </a:r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Base design decisions on certified 5 MW-class benchmark turbines.</a:t>
            </a:r>
          </a:p>
          <a:p>
            <a:pPr marL="457200" indent="-457200">
              <a:buFont typeface="+mj-lt"/>
              <a:buAutoNum type="alphaUcPeriod"/>
            </a:pPr>
            <a:r>
              <a:rPr lang="en-GB" dirty="0"/>
              <a:t>Support early </a:t>
            </a:r>
            <a:r>
              <a:rPr lang="en-GB" dirty="0" err="1"/>
              <a:t>modeling</a:t>
            </a:r>
            <a:r>
              <a:rPr lang="en-GB" dirty="0"/>
              <a:t> of rotor, gearbox, and electrical drivetrain.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C3CE-D201-2E5C-D689-606D8F41DEE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7D7EF-46AC-4B9A-601C-BE629662BD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9517E-4B3B-9E07-46FE-8DE6EF5410A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1FA14B-33A7-24BF-91A2-C13020BA6F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EA1B9CD-C4F7-B45D-19E0-1F46C9757A66}"/>
              </a:ext>
            </a:extLst>
          </p:cNvPr>
          <p:cNvSpPr txBox="1">
            <a:spLocks/>
          </p:cNvSpPr>
          <p:nvPr/>
        </p:nvSpPr>
        <p:spPr>
          <a:xfrm>
            <a:off x="838200" y="6203235"/>
            <a:ext cx="7581062" cy="27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[8]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6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C211B-7B2E-A082-4B84-D687C71B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A399D15-0934-3270-9D73-7E30EBD2B2A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6F72EC3-6497-7FDC-DC32-E77AFFF86F8C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FBEACCDA-9407-04E4-15EE-12AE08D26BC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953EE94-8FCA-27BB-F9DE-8DCAA02E4DE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5EA8B-0442-BCB0-7E37-6699291B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34617" cy="712728"/>
          </a:xfrm>
        </p:spPr>
        <p:txBody>
          <a:bodyPr>
            <a:normAutofit/>
          </a:bodyPr>
          <a:lstStyle/>
          <a:p>
            <a:r>
              <a:rPr lang="en-GB" dirty="0"/>
              <a:t>Future Plan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1E7B79-68B2-ABAF-3FD0-7C3257A1E0B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20F316-34A4-1816-9D82-069E5EBE6B00}"/>
              </a:ext>
            </a:extLst>
          </p:cNvPr>
          <p:cNvSpPr txBox="1"/>
          <p:nvPr/>
        </p:nvSpPr>
        <p:spPr>
          <a:xfrm>
            <a:off x="484417" y="1634333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next week We’ll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OpenFast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Turbulent wind Field (precise data) with </a:t>
            </a:r>
            <a:r>
              <a:rPr lang="en-US" dirty="0" err="1"/>
              <a:t>TurbSim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Other parameters DLC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controller group for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3537-D3DB-AD02-30C8-6AE090A96F78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C036FB-0734-5663-C66F-325E0E0E1100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8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B1980-3ADE-1436-5287-8C1347EE4326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D21A3-019E-10F0-590A-361630D1479B}"/>
              </a:ext>
            </a:extLst>
          </p:cNvPr>
          <p:cNvSpPr txBox="1"/>
          <p:nvPr/>
        </p:nvSpPr>
        <p:spPr>
          <a:xfrm>
            <a:off x="5270299" y="6556231"/>
            <a:ext cx="1647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93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9DB2-1C60-2A59-656D-A5B74C9C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A9E759-5D36-7577-1B72-EEFA19D202C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DF2E086-1F77-7ADA-A072-C1020548044D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6784C5A-545D-7FC3-0803-92836236CBE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F48FE32-30A8-91E8-073B-1CE94513A3C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C03B4-4368-B8A0-5078-A33BA60C0D0C}"/>
              </a:ext>
            </a:extLst>
          </p:cNvPr>
          <p:cNvSpPr txBox="1"/>
          <p:nvPr/>
        </p:nvSpPr>
        <p:spPr>
          <a:xfrm>
            <a:off x="463483" y="1401679"/>
            <a:ext cx="10547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Reports of the OPTIMUS projects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and site conditions for wind turbines, DNVGL-ST-437,Edition November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TurbSim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OpenFAST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NREL 5 MW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Simulation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Seminar 2025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Mr.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Manjock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E1DA7A-832B-59A9-3560-8C4D55C2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2724774" cy="71272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0213FB-EC9C-6767-58CC-49D609115B8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B4C1C-527A-83A2-90B3-666A056F7C49}"/>
              </a:ext>
            </a:extLst>
          </p:cNvPr>
          <p:cNvSpPr txBox="1"/>
          <p:nvPr/>
        </p:nvSpPr>
        <p:spPr>
          <a:xfrm>
            <a:off x="412716" y="6565449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14/10/2025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129FCA-49E1-C2AD-B541-FCEDEF0BB603}"/>
              </a:ext>
            </a:extLst>
          </p:cNvPr>
          <p:cNvSpPr txBox="1">
            <a:spLocks/>
          </p:cNvSpPr>
          <p:nvPr/>
        </p:nvSpPr>
        <p:spPr>
          <a:xfrm>
            <a:off x="1833304" y="6538183"/>
            <a:ext cx="376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pPr/>
              <a:t>41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63EE5-B3E5-55A6-0898-3C96C1BE7B95}"/>
              </a:ext>
            </a:extLst>
          </p:cNvPr>
          <p:cNvSpPr txBox="1"/>
          <p:nvPr/>
        </p:nvSpPr>
        <p:spPr>
          <a:xfrm>
            <a:off x="9172575" y="6542216"/>
            <a:ext cx="2787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Load &amp; Dynamics Team/ Optimus Syria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EAB7E-47B0-C99E-AB0B-E38AB0507EA7}"/>
              </a:ext>
            </a:extLst>
          </p:cNvPr>
          <p:cNvSpPr txBox="1"/>
          <p:nvPr/>
        </p:nvSpPr>
        <p:spPr>
          <a:xfrm>
            <a:off x="5354092" y="6559591"/>
            <a:ext cx="145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Paresh </a:t>
            </a:r>
            <a:r>
              <a:rPr lang="en-US" sz="1200" dirty="0" err="1">
                <a:solidFill>
                  <a:schemeClr val="bg1"/>
                </a:solidFill>
              </a:rPr>
              <a:t>Nakum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4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3D3613-1229-23C4-BBAC-0C4D5D552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Weekly report: Feedback Controller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11943A6-016A-175F-ED49-9090C8C30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noProof="0" dirty="0"/>
              <a:t>Week number: 03</a:t>
            </a:r>
          </a:p>
          <a:p>
            <a:r>
              <a:rPr lang="en-US" sz="2000" noProof="0" dirty="0"/>
              <a:t>Date: 13/10/2025</a:t>
            </a:r>
          </a:p>
          <a:p>
            <a:r>
              <a:rPr lang="en-US" sz="2000" noProof="0" dirty="0"/>
              <a:t>Supervisor: Prof. Dr.-Ing. David Schlipf</a:t>
            </a:r>
          </a:p>
          <a:p>
            <a:endParaRPr lang="en-US" sz="2000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66077-75E8-B72F-9B4E-64E062858EC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20430" y="4909741"/>
            <a:ext cx="5128821" cy="758312"/>
          </a:xfrm>
        </p:spPr>
        <p:txBody>
          <a:bodyPr/>
          <a:lstStyle/>
          <a:p>
            <a:r>
              <a:rPr lang="en-US" noProof="0" dirty="0"/>
              <a:t>Group members: Mirza Dincer, Saurabh Pankaj Jha</a:t>
            </a:r>
          </a:p>
          <a:p>
            <a:r>
              <a:rPr lang="en-US" noProof="0" dirty="0"/>
              <a:t>Presenter: Saurabh Pankaj Jha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51974-AA80-93E7-DE29-6B240912C0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378A-4F01-6B30-CC0C-0D06C211A4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90F1C-B0AB-81E1-63B6-F10AE37370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114542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96C42-5C8A-4DF6-469E-AA02488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  <a:p>
            <a:r>
              <a:rPr lang="en-US" noProof="0" dirty="0"/>
              <a:t>Wind field generation</a:t>
            </a:r>
          </a:p>
          <a:p>
            <a:r>
              <a:rPr lang="en-US" noProof="0" dirty="0"/>
              <a:t>Calculation for Hub height</a:t>
            </a:r>
          </a:p>
          <a:p>
            <a:r>
              <a:rPr lang="en-US" noProof="0" dirty="0"/>
              <a:t>Simulation Settings</a:t>
            </a:r>
          </a:p>
          <a:p>
            <a:r>
              <a:rPr lang="en-US" noProof="0" dirty="0"/>
              <a:t>Results</a:t>
            </a:r>
          </a:p>
          <a:p>
            <a:r>
              <a:rPr lang="en-US" noProof="0" dirty="0"/>
              <a:t>Conclusion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0BEDA-D340-0E86-7B6A-D958296C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List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26A6A-DC19-EFAF-AC42-F8701A3F5C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55B5-D29A-D64C-52F3-986289E5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052D8F-1675-605E-CB1B-9CD5E63E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43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B39CA5-143A-78A6-B398-AAF845BF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657761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1F737-C9E5-D61C-802C-D8AA46A8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Tasks of the Week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CE80E-4A9A-B819-E481-DA6D7AC2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 Running the wind field generation script in MATLAB for the IEA 3.4MW turbine.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noProof="0" dirty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 Reference Hub height calculation.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noProof="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noProof="0" dirty="0"/>
              <a:t>Running examples of DLC 1.2 simulations.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22DFD0-8551-3A05-D2F0-A2FEDE79CB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189547C-E522-4813-C302-A8977F7E796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04BE1C-7C80-B8F9-3A23-EBD96702EE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44</a:t>
            </a:fld>
            <a:endParaRPr lang="en-US" noProof="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2FC9593-3854-FCA1-E2BE-010AAED06C6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24517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59E-1019-5564-C7D8-9D3BE326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B63E8-26EC-2DE3-1AB0-79ED949DA9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8C8E24-7521-49CA-E418-FEA63B9E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26" y="1396999"/>
            <a:ext cx="10515600" cy="5013325"/>
          </a:xfrm>
        </p:spPr>
        <p:txBody>
          <a:bodyPr>
            <a:noAutofit/>
          </a:bodyPr>
          <a:lstStyle/>
          <a:p>
            <a:pPr marL="285750" indent="-285750"/>
            <a:r>
              <a:rPr lang="en-US" noProof="0" dirty="0"/>
              <a:t>It is the process of creating spatially and temporally varying representations of wind velocities over an area of interest, particularly for control applications.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noProof="0" dirty="0"/>
              <a:t>Use </a:t>
            </a:r>
            <a:r>
              <a:rPr lang="en-US" b="1" noProof="0" dirty="0" err="1"/>
              <a:t>TurbSim</a:t>
            </a:r>
            <a:r>
              <a:rPr lang="en-US" noProof="0" dirty="0"/>
              <a:t> to simulate turbulent wind patterns.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b="1" noProof="0" dirty="0">
                <a:latin typeface="Aptos" panose="020B0004020202020204" pitchFamily="34" charset="0"/>
              </a:rPr>
              <a:t>Input file </a:t>
            </a:r>
            <a:r>
              <a:rPr lang="en-US" noProof="0" dirty="0">
                <a:latin typeface="Aptos" panose="020B0004020202020204" pitchFamily="34" charset="0"/>
              </a:rPr>
              <a:t>for </a:t>
            </a:r>
            <a:r>
              <a:rPr lang="en-US" noProof="0" dirty="0" err="1">
                <a:latin typeface="Aptos" panose="020B0004020202020204" pitchFamily="34" charset="0"/>
              </a:rPr>
              <a:t>Turbsim</a:t>
            </a:r>
            <a:r>
              <a:rPr lang="en-US" noProof="0" dirty="0">
                <a:latin typeface="Aptos" panose="020B0004020202020204" pitchFamily="34" charset="0"/>
              </a:rPr>
              <a:t> consist of </a:t>
            </a:r>
            <a:r>
              <a:rPr lang="en-US" b="1" noProof="0" dirty="0">
                <a:latin typeface="Aptos" panose="020B0004020202020204" pitchFamily="34" charset="0"/>
              </a:rPr>
              <a:t>turbine/model specifications</a:t>
            </a:r>
            <a:r>
              <a:rPr lang="en-US" noProof="0" dirty="0">
                <a:latin typeface="Aptos" panose="020B0004020202020204" pitchFamily="34" charset="0"/>
              </a:rPr>
              <a:t>, </a:t>
            </a:r>
            <a:r>
              <a:rPr lang="en-US" b="1" noProof="0" dirty="0">
                <a:latin typeface="Aptos" panose="020B0004020202020204" pitchFamily="34" charset="0"/>
              </a:rPr>
              <a:t>meteorological boundary conditions</a:t>
            </a:r>
            <a:r>
              <a:rPr lang="en-US" noProof="0" dirty="0">
                <a:latin typeface="Aptos" panose="020B0004020202020204" pitchFamily="34" charset="0"/>
              </a:rPr>
              <a:t> etc.</a:t>
            </a:r>
            <a:endParaRPr lang="en-US" noProof="0" dirty="0"/>
          </a:p>
          <a:p>
            <a:pPr marL="285750" indent="-285750"/>
            <a:endParaRPr lang="en-US" noProof="0" dirty="0">
              <a:latin typeface="Aptos" panose="020B0004020202020204" pitchFamily="34" charset="0"/>
            </a:endParaRPr>
          </a:p>
          <a:p>
            <a:pPr marL="285750" indent="-285750"/>
            <a:r>
              <a:rPr lang="en-US" noProof="0" dirty="0"/>
              <a:t>Provides information about incoming </a:t>
            </a:r>
            <a:r>
              <a:rPr lang="en-US" b="1" noProof="0" dirty="0"/>
              <a:t>wind speed, direction, and turbulence</a:t>
            </a:r>
            <a:r>
              <a:rPr lang="en-US" noProof="0" dirty="0"/>
              <a:t>, which are the primary drivers of turbine loads and power production.</a:t>
            </a:r>
          </a:p>
          <a:p>
            <a:pPr marL="285750" indent="-285750"/>
            <a:endParaRPr lang="en-US" noProof="0" dirty="0"/>
          </a:p>
          <a:p>
            <a:pPr marL="285750" indent="-285750"/>
            <a:r>
              <a:rPr lang="en-US" noProof="0" dirty="0"/>
              <a:t>Enables advanced simulation, </a:t>
            </a:r>
            <a:r>
              <a:rPr lang="en-US" b="1" noProof="0" dirty="0"/>
              <a:t>allowing the assessment and optimization of controller strategies </a:t>
            </a:r>
            <a:r>
              <a:rPr lang="en-US" noProof="0" dirty="0"/>
              <a:t>before deployment.</a:t>
            </a:r>
          </a:p>
          <a:p>
            <a:pPr marL="285750" indent="-285750"/>
            <a:endParaRPr lang="en-US" noProof="0" dirty="0"/>
          </a:p>
          <a:p>
            <a:pPr marL="0" indent="0">
              <a:buNone/>
            </a:pPr>
            <a:endParaRPr lang="en-US" noProof="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noProof="0" dirty="0">
              <a:latin typeface="Aptos" panose="020B00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E8DBB-C4C5-AA1E-1015-561EB833D5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441EC-D35B-15DB-8045-02D17262DB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CA3D5-B58E-E564-1669-573BC753E6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4256661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B904-28AD-F7A1-A164-2A6EC919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0754-55F5-C932-7C8C-24D9F5E10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690688"/>
            <a:ext cx="6339840" cy="4351338"/>
          </a:xfrm>
        </p:spPr>
        <p:txBody>
          <a:bodyPr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en-US" noProof="0" dirty="0"/>
              <a:t>Things to consider </a:t>
            </a:r>
            <a:r>
              <a:rPr lang="en-US" b="1" noProof="0" dirty="0"/>
              <a:t>for input file</a:t>
            </a:r>
            <a:r>
              <a:rPr lang="en-US" noProof="0" dirty="0"/>
              <a:t>.</a:t>
            </a:r>
          </a:p>
          <a:p>
            <a:pPr marL="0" indent="0" fontAlgn="base">
              <a:buNone/>
            </a:pPr>
            <a:endParaRPr lang="en-US" noProof="0" dirty="0"/>
          </a:p>
          <a:p>
            <a:pPr fontAlgn="base"/>
            <a:r>
              <a:rPr lang="en-US" noProof="0" dirty="0"/>
              <a:t>Between </a:t>
            </a:r>
            <a:r>
              <a:rPr lang="en-US" b="1" noProof="0" dirty="0"/>
              <a:t>30 and 40 grid points</a:t>
            </a:r>
            <a:r>
              <a:rPr lang="en-US" noProof="0" dirty="0"/>
              <a:t>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noProof="0" dirty="0"/>
              <a:t>One grid point </a:t>
            </a:r>
            <a:r>
              <a:rPr lang="en-US" b="1" noProof="0" dirty="0"/>
              <a:t>should be at 0,0</a:t>
            </a:r>
            <a:r>
              <a:rPr lang="en-US" noProof="0" dirty="0"/>
              <a:t>​.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noProof="0" dirty="0"/>
              <a:t>Grid height and grid width should be </a:t>
            </a:r>
            <a:r>
              <a:rPr lang="en-US" b="1" noProof="0" dirty="0"/>
              <a:t>at least 10% larger than diameter</a:t>
            </a:r>
            <a:r>
              <a:rPr lang="en-US" noProof="0" dirty="0"/>
              <a:t>.</a:t>
            </a:r>
          </a:p>
          <a:p>
            <a:pPr fontAlgn="base"/>
            <a:endParaRPr lang="en-US" noProof="0" dirty="0"/>
          </a:p>
          <a:p>
            <a:pPr fontAlgn="base"/>
            <a:r>
              <a:rPr lang="en-US" b="1" noProof="0" dirty="0"/>
              <a:t>+1 should be added to number of grids </a:t>
            </a:r>
            <a:r>
              <a:rPr lang="en-US" noProof="0" dirty="0"/>
              <a:t>in input file to complete the grid.</a:t>
            </a:r>
          </a:p>
          <a:p>
            <a:pPr marL="0" indent="0" fontAlgn="base"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05456-3928-014D-81CB-3696E17469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B6345-4E42-89DA-EA99-40A1A26FDA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70D87-E367-F846-5190-50D03B3F509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AAB45-B603-3290-7F29-DC7C0C2BC58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46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DB03E-A53B-6A3C-538F-EF323C22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704" y="1690688"/>
            <a:ext cx="3057952" cy="2981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837429-7A85-C9C7-838F-59BDDCA38965}"/>
              </a:ext>
            </a:extLst>
          </p:cNvPr>
          <p:cNvSpPr txBox="1"/>
          <p:nvPr/>
        </p:nvSpPr>
        <p:spPr>
          <a:xfrm>
            <a:off x="7879080" y="4797969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noProof="0" dirty="0"/>
              <a:t>Example</a:t>
            </a:r>
            <a:r>
              <a:rPr lang="tr-TR" sz="1100" noProof="0"/>
              <a:t> </a:t>
            </a:r>
            <a:r>
              <a:rPr lang="en-US" sz="1100" noProof="0"/>
              <a:t>Wind </a:t>
            </a:r>
            <a:r>
              <a:rPr lang="en-US" sz="1100" noProof="0" dirty="0"/>
              <a:t>Field from </a:t>
            </a:r>
            <a:r>
              <a:rPr lang="en-US" sz="1100" noProof="0" dirty="0" err="1"/>
              <a:t>TurbSim</a:t>
            </a:r>
            <a:endParaRPr lang="en-US" sz="1100" noProof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0343721-2714-696F-A80B-E7ABD2B614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023" y="6216958"/>
            <a:ext cx="2248453" cy="3098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3" action="ppaction://hlinksldjump"/>
              </a:rPr>
              <a:t>[</a:t>
            </a:r>
            <a:r>
              <a:rPr lang="tr-TR" dirty="0">
                <a:hlinkClick r:id="rId3" action="ppaction://hlinksldjump"/>
              </a:rPr>
              <a:t>1</a:t>
            </a:r>
            <a:r>
              <a:rPr lang="en-US" noProof="0" dirty="0">
                <a:hlinkClick r:id="rId3" action="ppaction://hlinksldjump"/>
              </a:rPr>
              <a:t>]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5009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CF0A-4D0C-CAAC-67E2-3FBE6678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Wind Field Generation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29DD-0D03-DD36-486C-0A46A6DE3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Wind Model Specifications for DLC 1.2.:</a:t>
            </a:r>
            <a:endParaRPr lang="en-US" noProof="0" dirty="0"/>
          </a:p>
          <a:p>
            <a:pPr marL="457200" lvl="1" indent="0">
              <a:buNone/>
            </a:pPr>
            <a:r>
              <a:rPr lang="en-US" b="1" noProof="0" dirty="0"/>
              <a:t>Turbulence Class:</a:t>
            </a:r>
            <a:r>
              <a:rPr lang="en-US" noProof="0" dirty="0"/>
              <a:t> IEC 'A' (High turbulence intensity).</a:t>
            </a:r>
          </a:p>
          <a:p>
            <a:pPr marL="457200" lvl="1" indent="0">
              <a:buNone/>
            </a:pPr>
            <a:r>
              <a:rPr lang="en-US" b="1" noProof="0" dirty="0"/>
              <a:t>Wind Type:</a:t>
            </a:r>
            <a:r>
              <a:rPr lang="en-US" noProof="0" dirty="0"/>
              <a:t> Normal Turbulence Model (NTM).</a:t>
            </a:r>
          </a:p>
          <a:p>
            <a:pPr marL="457200" lvl="1" indent="0">
              <a:buNone/>
            </a:pPr>
            <a:r>
              <a:rPr lang="en-US" b="1" noProof="0" dirty="0"/>
              <a:t>Simulation Duration:</a:t>
            </a:r>
            <a:r>
              <a:rPr lang="en-US" noProof="0" dirty="0"/>
              <a:t> 600-second analysis time</a:t>
            </a:r>
          </a:p>
          <a:p>
            <a:r>
              <a:rPr lang="en-US" b="1" noProof="0" dirty="0" err="1"/>
              <a:t>UsableTime</a:t>
            </a:r>
            <a:r>
              <a:rPr lang="en-US" b="1" noProof="0" dirty="0"/>
              <a:t>: </a:t>
            </a:r>
            <a:r>
              <a:rPr lang="en-US" noProof="0" dirty="0"/>
              <a:t>Should be set to ‘ALL’.</a:t>
            </a:r>
            <a:endParaRPr lang="en-US" b="1" noProof="0" dirty="0"/>
          </a:p>
          <a:p>
            <a:r>
              <a:rPr lang="en-US" b="1" noProof="0" dirty="0"/>
              <a:t>Scale IEC: S</a:t>
            </a:r>
            <a:r>
              <a:rPr lang="en-US" noProof="0" dirty="0"/>
              <a:t>hould be set to ‘2’, in order simulation has right mean and standard </a:t>
            </a:r>
            <a:r>
              <a:rPr lang="en-US" noProof="0" dirty="0" err="1"/>
              <a:t>deviaton</a:t>
            </a:r>
            <a:r>
              <a:rPr lang="en-US" noProof="0" dirty="0"/>
              <a:t>.</a:t>
            </a:r>
          </a:p>
          <a:p>
            <a:r>
              <a:rPr lang="en-US" b="1" noProof="0" dirty="0" err="1"/>
              <a:t>TimeStep</a:t>
            </a:r>
            <a:r>
              <a:rPr lang="en-US" noProof="0" dirty="0"/>
              <a:t>: Should be at least 2 times of the highest eigenfrequency, 5-10 times are better.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6D5F-5A6B-524D-9649-528482DBDB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4E307-C0A3-AAF7-ADFE-87C5AB03489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A8F9E-3BAE-EC80-FEAE-38D399DB2A8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2938C-8206-40B7-1FDD-47C398007C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0355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869B-45CB-D92B-F65E-ED5CF46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Calculation for Hub Height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9F43F-8865-91BE-3DBD-EEF88C06E8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0A327-0FA8-3AC0-7298-C6C4BA5639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noProof="0" dirty="0">
                <a:hlinkClick r:id="rId2" action="ppaction://hlinksldjump"/>
              </a:rPr>
              <a:t>[</a:t>
            </a:r>
            <a:r>
              <a:rPr lang="tr-TR" noProof="0" dirty="0">
                <a:hlinkClick r:id="rId2" action="ppaction://hlinksldjump"/>
              </a:rPr>
              <a:t>2</a:t>
            </a:r>
            <a:r>
              <a:rPr lang="en-US" noProof="0" dirty="0">
                <a:hlinkClick r:id="rId2" action="ppaction://hlinksldjump"/>
              </a:rPr>
              <a:t>]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1F8B71-00CF-6DEE-8CB6-8B02B1F403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8E386-6418-36B5-BC71-953E4548F27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48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EE5743E-6C2E-14D0-4F3D-A064890B37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pic>
        <p:nvPicPr>
          <p:cNvPr id="1026" name="Picture 2" descr="Definition of turbine geometry parameters.">
            <a:extLst>
              <a:ext uri="{FF2B5EF4-FFF2-40B4-BE49-F238E27FC236}">
                <a16:creationId xmlns:a16="http://schemas.microsoft.com/office/drawing/2014/main" id="{62340292-CD61-151D-1E5F-3740892F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71" y="2556265"/>
            <a:ext cx="3210129" cy="35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701A24-C100-8BC2-BAA7-41D4FD55F7D8}"/>
                  </a:ext>
                </a:extLst>
              </p:cNvPr>
              <p:cNvSpPr txBox="1"/>
              <p:nvPr/>
            </p:nvSpPr>
            <p:spPr>
              <a:xfrm>
                <a:off x="838199" y="3060147"/>
                <a:ext cx="6140244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1" noProof="0" dirty="0">
                    <a:effectLst/>
                    <a:latin typeface="KaTeX_Math"/>
                  </a:rPr>
                  <a:t>HH</a:t>
                </a:r>
                <a:r>
                  <a:rPr lang="en-US" sz="2200" b="0" i="0" noProof="0" dirty="0">
                    <a:effectLst/>
                    <a:latin typeface="fkGroteskNeue"/>
                  </a:rPr>
                  <a:t>: Hub height (vertical distance from ground to rotor center)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2200" b="0" i="0" noProof="0" dirty="0">
                    <a:effectLst/>
                    <a:latin typeface="fkGroteskNeue"/>
                  </a:rPr>
                  <a:t>Sin(Shaft Tilt): Sine of the shaft tilt angle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Overhang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Horizontal distance from tower axis to rotor center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Tower</m:t>
                    </m:r>
                    <m:r>
                      <m:rPr>
                        <m:nor/>
                      </m:rPr>
                      <a:rPr lang="en-US" sz="2200" b="0" noProof="0"/>
                      <m:t> </m:t>
                    </m:r>
                    <m:r>
                      <m:rPr>
                        <m:nor/>
                      </m:rPr>
                      <a:rPr lang="en-US" sz="2200" b="0" noProof="0"/>
                      <m:t>Height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Height of the tower from the ground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b="0" noProof="0"/>
                      <m:t>Tower</m:t>
                    </m:r>
                    <m:r>
                      <m:rPr>
                        <m:nor/>
                      </m:rPr>
                      <a:rPr lang="en-US" sz="2200" b="0" noProof="0"/>
                      <m:t>−</m:t>
                    </m:r>
                    <m:r>
                      <m:rPr>
                        <m:nor/>
                      </m:rPr>
                      <a:rPr lang="en-US" sz="2200" b="0" noProof="0"/>
                      <m:t>to</m:t>
                    </m:r>
                    <m:r>
                      <m:rPr>
                        <m:nor/>
                      </m:rPr>
                      <a:rPr lang="en-US" sz="2200" b="0" noProof="0"/>
                      <m:t>−</m:t>
                    </m:r>
                    <m:r>
                      <m:rPr>
                        <m:nor/>
                      </m:rPr>
                      <a:rPr lang="en-US" sz="2200" b="0" noProof="0"/>
                      <m:t>Shaft</m:t>
                    </m:r>
                    <m:r>
                      <m:rPr>
                        <m:nor/>
                      </m:rPr>
                      <a:rPr lang="en-US" sz="2200" b="0" noProof="0"/>
                      <m:t> </m:t>
                    </m:r>
                    <m:r>
                      <m:rPr>
                        <m:nor/>
                      </m:rPr>
                      <a:rPr lang="en-US" sz="2200" b="0" noProof="0"/>
                      <m:t>Distance</m:t>
                    </m:r>
                  </m:oMath>
                </a14:m>
                <a:r>
                  <a:rPr lang="en-US" sz="2200" b="0" i="0" noProof="0" dirty="0">
                    <a:effectLst/>
                    <a:latin typeface="fkGroteskNeue"/>
                  </a:rPr>
                  <a:t>: Vertical offset from tower top to shaft center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701A24-C100-8BC2-BAA7-41D4FD55F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060147"/>
                <a:ext cx="6140244" cy="2800767"/>
              </a:xfrm>
              <a:prstGeom prst="rect">
                <a:avLst/>
              </a:prstGeom>
              <a:blipFill>
                <a:blip r:embed="rId4"/>
                <a:stretch>
                  <a:fillRect l="-1190" t="-1525" r="-893" b="-3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CDA16-7E5B-23AA-AEE2-7FB881669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4612"/>
            <a:ext cx="9248776" cy="982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Important for OpenFAST and </a:t>
            </a:r>
            <a:r>
              <a:rPr lang="en-US" b="1" noProof="0" dirty="0" err="1"/>
              <a:t>Turbsim</a:t>
            </a:r>
            <a:r>
              <a:rPr lang="en-US" b="1" noProof="0" dirty="0"/>
              <a:t> Input file.</a:t>
            </a:r>
          </a:p>
          <a:p>
            <a:pPr marL="0" indent="0">
              <a:buNone/>
            </a:pPr>
            <a:r>
              <a:rPr lang="en-US" i="1" noProof="0" dirty="0"/>
              <a:t>HH</a:t>
            </a:r>
            <a:r>
              <a:rPr lang="en-US" noProof="0" dirty="0"/>
              <a:t>=sin(Shaft Tilt)×</a:t>
            </a:r>
            <a:r>
              <a:rPr lang="en-US" noProof="0" dirty="0" err="1"/>
              <a:t>Overhang+Tower</a:t>
            </a:r>
            <a:r>
              <a:rPr lang="en-US" noProof="0" dirty="0"/>
              <a:t> </a:t>
            </a:r>
            <a:r>
              <a:rPr lang="en-US" noProof="0" dirty="0" err="1"/>
              <a:t>Height+Tower</a:t>
            </a:r>
            <a:r>
              <a:rPr lang="en-US" noProof="0" dirty="0"/>
              <a:t> to-Shaft 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1CD7F-9570-3C1D-5E7A-CAB25BB63383}"/>
              </a:ext>
            </a:extLst>
          </p:cNvPr>
          <p:cNvSpPr txBox="1"/>
          <p:nvPr/>
        </p:nvSpPr>
        <p:spPr>
          <a:xfrm>
            <a:off x="8654546" y="6287114"/>
            <a:ext cx="2788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noProof="0" dirty="0"/>
              <a:t>Sketch from </a:t>
            </a:r>
            <a:r>
              <a:rPr lang="en-US" sz="1200" noProof="0" dirty="0" err="1"/>
              <a:t>Qblade</a:t>
            </a:r>
            <a:r>
              <a:rPr lang="en-US" sz="1200" noProof="0" dirty="0"/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61659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DE68-07F8-D416-DACC-2748864D2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4B62-2452-D5AA-45EA-B93DA069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Simulation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F35DD-ACF9-49E0-C5CC-C32277478D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D05DF-0C5C-2051-55FD-1BACB63C8EB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3485B-D83B-1753-FDB2-FADA69DCF2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49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27C72-1041-8CC1-6AD7-67D807E4778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E996FA-E9EC-9C13-68AC-1B9ED580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30 seconds </a:t>
            </a:r>
            <a:r>
              <a:rPr lang="en-US" noProof="0" dirty="0"/>
              <a:t>of simulation.</a:t>
            </a:r>
          </a:p>
          <a:p>
            <a:endParaRPr lang="en-US" noProof="0" dirty="0"/>
          </a:p>
          <a:p>
            <a:r>
              <a:rPr lang="en-US" b="1" noProof="0" dirty="0"/>
              <a:t>DLC 1.2 </a:t>
            </a:r>
            <a:r>
              <a:rPr lang="en-US" noProof="0" dirty="0"/>
              <a:t>wind fields with average of </a:t>
            </a:r>
            <a:r>
              <a:rPr lang="en-US" b="1" noProof="0" dirty="0"/>
              <a:t>8 m/s</a:t>
            </a:r>
            <a:r>
              <a:rPr lang="en-US" noProof="0" dirty="0"/>
              <a:t>, </a:t>
            </a:r>
            <a:r>
              <a:rPr lang="en-US" b="1" noProof="0" dirty="0"/>
              <a:t>10 m/s</a:t>
            </a:r>
            <a:r>
              <a:rPr lang="en-US" noProof="0" dirty="0"/>
              <a:t> and </a:t>
            </a:r>
            <a:r>
              <a:rPr lang="en-US" b="1" noProof="0" dirty="0"/>
              <a:t>12 m/s</a:t>
            </a:r>
            <a:r>
              <a:rPr lang="en-US" noProof="0" dirty="0"/>
              <a:t>.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Only enabled </a:t>
            </a:r>
            <a:r>
              <a:rPr lang="en-US" b="1" noProof="0" dirty="0"/>
              <a:t>Rotor DOF </a:t>
            </a:r>
            <a:r>
              <a:rPr lang="en-US" noProof="0" dirty="0"/>
              <a:t>and </a:t>
            </a:r>
            <a:r>
              <a:rPr lang="en-US" b="1" noProof="0" dirty="0"/>
              <a:t>First fore-aft tower bending-mode DOF.</a:t>
            </a:r>
          </a:p>
          <a:p>
            <a:endParaRPr lang="en-US" b="1" noProof="0" dirty="0"/>
          </a:p>
          <a:p>
            <a:r>
              <a:rPr lang="en-US" noProof="0" dirty="0"/>
              <a:t>Set initial conditions of </a:t>
            </a:r>
            <a:r>
              <a:rPr lang="en-US" b="1" noProof="0" dirty="0"/>
              <a:t>rotor speed</a:t>
            </a:r>
            <a:r>
              <a:rPr lang="en-US" noProof="0" dirty="0"/>
              <a:t>, </a:t>
            </a:r>
            <a:r>
              <a:rPr lang="en-US" b="1" noProof="0" dirty="0"/>
              <a:t>pitch angle</a:t>
            </a:r>
            <a:r>
              <a:rPr lang="en-US" noProof="0" dirty="0"/>
              <a:t>, </a:t>
            </a:r>
            <a:r>
              <a:rPr lang="en-US" b="1" noProof="0" dirty="0"/>
              <a:t>tower top positions</a:t>
            </a:r>
            <a:r>
              <a:rPr lang="en-US" noProof="0" dirty="0"/>
              <a:t>. So that turbine starts in </a:t>
            </a:r>
            <a:r>
              <a:rPr lang="en-US" b="1" noProof="0" dirty="0"/>
              <a:t>steady state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Running only </a:t>
            </a:r>
            <a:r>
              <a:rPr lang="en-US" b="1" noProof="0" dirty="0"/>
              <a:t>feedback controller</a:t>
            </a:r>
            <a:r>
              <a:rPr lang="en-US" noProof="0" dirty="0"/>
              <a:t>, no Lidar-assisted controller.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7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B739-08D8-6114-8A77-43E65390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Rated Rotor Speed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1F76-7803-8C0B-F484-173C199C5C8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81399-E49B-C47B-B39B-3AB76A6EDD3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D6309-1F72-D973-6538-E540F560A34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0D86EE-839F-52D0-DD10-E5608E3870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47E2AA-C85E-3066-E543-D0D895C32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5552"/>
              </p:ext>
            </p:extLst>
          </p:nvPr>
        </p:nvGraphicFramePr>
        <p:xfrm>
          <a:off x="3212006" y="2105368"/>
          <a:ext cx="5398712" cy="3052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9678">
                  <a:extLst>
                    <a:ext uri="{9D8B030D-6E8A-4147-A177-3AD203B41FA5}">
                      <a16:colId xmlns:a16="http://schemas.microsoft.com/office/drawing/2014/main" val="3782694817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1233646270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608547003"/>
                    </a:ext>
                  </a:extLst>
                </a:gridCol>
                <a:gridCol w="1349678">
                  <a:extLst>
                    <a:ext uri="{9D8B030D-6E8A-4147-A177-3AD203B41FA5}">
                      <a16:colId xmlns:a16="http://schemas.microsoft.com/office/drawing/2014/main" val="557018502"/>
                    </a:ext>
                  </a:extLst>
                </a:gridCol>
              </a:tblGrid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Turbine Model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Rotor Ø [m]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Power [MW]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Speed [rpm]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5449023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GE Cypress 5.3-158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5.3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10.5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8576483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Nordex N163/5.X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163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5.7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9.5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656035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Siemens SG 5.0-145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1352886"/>
                  </a:ext>
                </a:extLst>
              </a:tr>
              <a:tr h="610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NREL 5 MW Reference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126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12.1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125206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152C621E-27B3-4305-FB51-A45FBB454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96260"/>
            <a:ext cx="3024674" cy="133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Industry Benchmarks</a:t>
            </a:r>
            <a:br>
              <a:rPr kumimoji="0" lang="en-US" altLang="en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kumimoji="0" lang="en-US" altLang="en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3149A83-C3AA-D7C1-BD34-6557AB2DCF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[2] [3] [5]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03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4D2-574B-AC79-501D-DC7B34CB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ED222-3408-09F2-A04F-08AFA29FB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636EB-BA10-5190-E799-4531BE14A0A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9E5D1-B4A9-6D9F-4BEB-8E6213936C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1F29F-47AD-F76F-E8BD-C10B8579B7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50</a:t>
            </a:fld>
            <a:endParaRPr lang="en-US" noProof="0" dirty="0"/>
          </a:p>
        </p:txBody>
      </p:sp>
      <p:pic>
        <p:nvPicPr>
          <p:cNvPr id="18" name="Content Placeholder 17" descr="A graph of a graph&#10;&#10;AI-generated content may be incorrect.">
            <a:extLst>
              <a:ext uri="{FF2B5EF4-FFF2-40B4-BE49-F238E27FC236}">
                <a16:creationId xmlns:a16="http://schemas.microsoft.com/office/drawing/2014/main" id="{F3107852-109A-2849-BF81-194D057EA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563237"/>
            <a:ext cx="8748239" cy="435133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6BF61-48FB-4E0D-43D6-DF280E27DF14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8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1247206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484E-BB4B-8947-6011-95CB9893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 2</a:t>
            </a:r>
          </a:p>
        </p:txBody>
      </p:sp>
      <p:pic>
        <p:nvPicPr>
          <p:cNvPr id="10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2767DF0A-7889-CDA6-0A8D-53C190C3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690688"/>
            <a:ext cx="8748239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0D322-1695-0DBC-AD2C-AA1B5720A3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1A5DE-8750-9895-7B38-B7BFBBE3046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C167C-0D96-594C-1335-48752B164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00FDA-913A-BDC5-14B9-D2788F61941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8CE0C-EDED-5606-3684-03812F41E31C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10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182460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1076-8861-9737-9512-F92DBB3D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3</a:t>
            </a:r>
          </a:p>
        </p:txBody>
      </p:sp>
      <p:pic>
        <p:nvPicPr>
          <p:cNvPr id="10" name="Content Placeholder 9" descr="A graph of a wave&#10;&#10;AI-generated content may be incorrect.">
            <a:extLst>
              <a:ext uri="{FF2B5EF4-FFF2-40B4-BE49-F238E27FC236}">
                <a16:creationId xmlns:a16="http://schemas.microsoft.com/office/drawing/2014/main" id="{132BFCE4-C950-DDD8-E989-B47414371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0" y="1690688"/>
            <a:ext cx="8748239" cy="43513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6F4EC-3271-76C1-202E-F5DC63092B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9E17-C8E7-DF12-53CE-99D96B4E35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93BDB-CC16-226D-5DAE-805173F7F3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4BDE-AFEA-4247-E6E8-9E2314428DE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E6C2D-D808-E2A0-9009-7A0E5807BB12}"/>
              </a:ext>
            </a:extLst>
          </p:cNvPr>
          <p:cNvSpPr txBox="1"/>
          <p:nvPr/>
        </p:nvSpPr>
        <p:spPr>
          <a:xfrm>
            <a:off x="3024187" y="5977734"/>
            <a:ext cx="6143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noProof="0" dirty="0"/>
              <a:t>Simulation results for IEA 3.4 MW with feedback control. 12 m/s wind field for DLC 1.2</a:t>
            </a:r>
          </a:p>
        </p:txBody>
      </p:sp>
    </p:spTree>
    <p:extLst>
      <p:ext uri="{BB962C8B-B14F-4D97-AF65-F5344CB8AC3E}">
        <p14:creationId xmlns:p14="http://schemas.microsoft.com/office/powerpoint/2010/main" val="28936185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FF05-E4FA-0C0D-C7B9-03579DF8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35A5-984A-3432-0D9F-CBB83161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9300"/>
          </a:xfrm>
        </p:spPr>
        <p:txBody>
          <a:bodyPr/>
          <a:lstStyle/>
          <a:p>
            <a:r>
              <a:rPr lang="en-US" noProof="0" dirty="0"/>
              <a:t> Successfully generated wind fields. </a:t>
            </a:r>
          </a:p>
          <a:p>
            <a:endParaRPr lang="en-US" noProof="0" dirty="0"/>
          </a:p>
          <a:p>
            <a:r>
              <a:rPr lang="en-US" noProof="0" dirty="0"/>
              <a:t>Run examples of DLC 1.2 simulation.</a:t>
            </a:r>
          </a:p>
          <a:p>
            <a:endParaRPr lang="en-US" noProof="0" dirty="0"/>
          </a:p>
          <a:p>
            <a:r>
              <a:rPr lang="en-US" b="1" noProof="0" dirty="0"/>
              <a:t>Next week:</a:t>
            </a:r>
          </a:p>
          <a:p>
            <a:r>
              <a:rPr lang="en-US" noProof="0" dirty="0"/>
              <a:t>Run full DLC 1.2 simulations, with different seeds, wind speeds and longer simulation time.</a:t>
            </a:r>
          </a:p>
          <a:p>
            <a:r>
              <a:rPr lang="en-US" noProof="0" dirty="0"/>
              <a:t>Understand and apply cost calculation for controllers.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57715-04AD-1733-D6EE-3ED2075EF0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55E15D-A89A-0E88-0C10-DCC57A70042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0AAE9-4FCB-81C8-9E6C-E44698F413F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53</a:t>
            </a:fld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600388-DD13-10AE-D6E8-C3B2B3F898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2223650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BC3E4-46A2-6041-93CA-C0D221EB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Bibliography – Feedback Controller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7CE3-B33D-7362-1D48-132786349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  <a:hlinkClick r:id="rId2" action="ppaction://hlinksldjump"/>
              </a:rPr>
              <a:t>[1]</a:t>
            </a:r>
            <a:r>
              <a:rPr lang="tr-TR" dirty="0">
                <a:latin typeface="Arial" panose="020B0604020202020204" pitchFamily="34" charset="0"/>
                <a:hlinkClick r:id="rId2" action="ppaction://hlinksldjump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“</a:t>
            </a:r>
            <a:r>
              <a:rPr lang="en-US" altLang="en-US" dirty="0" err="1">
                <a:latin typeface="Arial" panose="020B0604020202020204" pitchFamily="34" charset="0"/>
              </a:rPr>
              <a:t>TurbSim</a:t>
            </a:r>
            <a:r>
              <a:rPr lang="en-US" altLang="en-US" dirty="0">
                <a:latin typeface="Arial" panose="020B0604020202020204" pitchFamily="34" charset="0"/>
              </a:rPr>
              <a:t> User’s Guide v2.00.00,” </a:t>
            </a:r>
            <a:r>
              <a:rPr lang="en-US" altLang="en-US" i="1" dirty="0">
                <a:latin typeface="Arial" panose="020B0604020202020204" pitchFamily="34" charset="0"/>
              </a:rPr>
              <a:t>Nrel.gov</a:t>
            </a:r>
            <a:r>
              <a:rPr lang="en-US" altLang="en-US" dirty="0">
                <a:latin typeface="Arial" panose="020B0604020202020204" pitchFamily="34" charset="0"/>
              </a:rPr>
              <a:t>, 2025. https://www.nrel.gov/docs/libraries/wind-docs/turbsim_v2-00-pdf.pdf?sfvrsn=5a0a30f8_1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tr-TR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dirty="0">
                <a:latin typeface="Arial" panose="020B0604020202020204" pitchFamily="34" charset="0"/>
                <a:hlinkClick r:id="rId3" action="ppaction://hlinksldjump"/>
              </a:rPr>
              <a:t>[2] </a:t>
            </a:r>
            <a:r>
              <a:rPr lang="en-US" noProof="0" dirty="0">
                <a:latin typeface="Arial" panose="020B0604020202020204" pitchFamily="34" charset="0"/>
              </a:rPr>
              <a:t>“Aerodynamic Turbine Design — </a:t>
            </a:r>
            <a:r>
              <a:rPr lang="en-US" noProof="0" dirty="0" err="1">
                <a:latin typeface="Arial" panose="020B0604020202020204" pitchFamily="34" charset="0"/>
              </a:rPr>
              <a:t>QBlade</a:t>
            </a:r>
            <a:r>
              <a:rPr lang="en-US" noProof="0" dirty="0">
                <a:latin typeface="Arial" panose="020B0604020202020204" pitchFamily="34" charset="0"/>
              </a:rPr>
              <a:t> Documentation 2.0.6.4 documentation,” </a:t>
            </a:r>
            <a:r>
              <a:rPr lang="en-US" i="1" noProof="0" dirty="0">
                <a:latin typeface="Arial" panose="020B0604020202020204" pitchFamily="34" charset="0"/>
              </a:rPr>
              <a:t>docs.qblade.org</a:t>
            </a:r>
            <a:r>
              <a:rPr lang="en-US" noProof="0" dirty="0">
                <a:latin typeface="Arial" panose="020B0604020202020204" pitchFamily="34" charset="0"/>
              </a:rPr>
              <a:t>. https://docs.qblade.org/src/user/turbine/aerodynamic.html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noProof="0" dirty="0">
              <a:latin typeface="Arial" panose="020B0604020202020204" pitchFamily="34" charset="0"/>
            </a:endParaRPr>
          </a:p>
          <a:p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940748-6FE7-DDD1-3A8B-E83780012F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0" dirty="0"/>
              <a:t>Saurabh Jha - 770271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490CD-F445-5E1C-D0AF-3E608173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14/10/2025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E3CB9-B39C-B727-384B-E1F1BCF8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E93A-72FE-4BB6-A500-FB6DD421822B}" type="slidenum">
              <a:rPr lang="en-US" noProof="0" smtClean="0"/>
              <a:t>54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7CBFA-B73D-E6B6-E4BA-DC014170C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Feedback Controller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1265572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Report : </a:t>
            </a:r>
            <a:r>
              <a:rPr lang="en-GB" dirty="0" err="1"/>
              <a:t>Lidar</a:t>
            </a:r>
            <a:r>
              <a:rPr lang="en-GB" dirty="0"/>
              <a:t> Assisted Controller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5B7C05A-5A3A-2794-54B6-815F6C48B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Date: 14/10/25</a:t>
            </a:r>
          </a:p>
          <a:p>
            <a:r>
              <a:rPr lang="en-GB" dirty="0"/>
              <a:t>Supervisor: prof. David </a:t>
            </a:r>
            <a:r>
              <a:rPr lang="en-GB" dirty="0" err="1"/>
              <a:t>Schlipf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GB" dirty="0"/>
              <a:t>Group members: </a:t>
            </a:r>
            <a:r>
              <a:rPr lang="en-GB" dirty="0" err="1"/>
              <a:t>Midhun</a:t>
            </a:r>
            <a:r>
              <a:rPr lang="en-GB" dirty="0"/>
              <a:t> </a:t>
            </a:r>
            <a:r>
              <a:rPr lang="en-GB" dirty="0" err="1"/>
              <a:t>Kanichattu</a:t>
            </a:r>
            <a:r>
              <a:rPr lang="en-GB" dirty="0"/>
              <a:t> </a:t>
            </a:r>
            <a:r>
              <a:rPr lang="en-GB" dirty="0" err="1"/>
              <a:t>Venu,Hesham</a:t>
            </a:r>
            <a:r>
              <a:rPr lang="en-GB" dirty="0"/>
              <a:t> Mahmoud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949570" y="6566803"/>
            <a:ext cx="6889630" cy="365125"/>
          </a:xfrm>
        </p:spPr>
        <p:txBody>
          <a:bodyPr/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Bladed control interface (pre-v4.4)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Swap array communication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Handshaking and synchronization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/>
              <a:t>Data exchange flow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647D9-CCE9-448B-BCAE-B6078094F07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56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Midhun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770588</a:t>
            </a:r>
          </a:p>
        </p:txBody>
      </p:sp>
    </p:spTree>
    <p:extLst>
      <p:ext uri="{BB962C8B-B14F-4D97-AF65-F5344CB8AC3E}">
        <p14:creationId xmlns:p14="http://schemas.microsoft.com/office/powerpoint/2010/main" val="1339057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Bladed Control Interfaces </a:t>
            </a:r>
            <a:endParaRPr lang="en-GB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D847DFA5-0CA0-3D6E-6A5E-98464DBB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Who calls whom</a:t>
            </a:r>
          </a:p>
          <a:p>
            <a:r>
              <a:rPr lang="en-US" sz="1800" b="1" dirty="0"/>
              <a:t>Bladed</a:t>
            </a:r>
            <a:r>
              <a:rPr lang="en-US" sz="1800" dirty="0"/>
              <a:t> is the </a:t>
            </a:r>
            <a:r>
              <a:rPr lang="en-US" sz="1800" i="1" dirty="0"/>
              <a:t>main simulation engine</a:t>
            </a:r>
            <a:endParaRPr lang="en-US" sz="1800" dirty="0"/>
          </a:p>
          <a:p>
            <a:r>
              <a:rPr lang="en-US" sz="1800" dirty="0"/>
              <a:t>Calls the </a:t>
            </a:r>
            <a:r>
              <a:rPr lang="en-US" sz="1800" b="1" dirty="0"/>
              <a:t>User-Defined Controller</a:t>
            </a:r>
            <a:r>
              <a:rPr lang="en-US" sz="1800" dirty="0"/>
              <a:t> (DLL or EXE) each </a:t>
            </a:r>
            <a:r>
              <a:rPr lang="en-US" sz="1800" dirty="0" err="1"/>
              <a:t>timestep</a:t>
            </a:r>
            <a:r>
              <a:rPr lang="en-US" sz="1800" dirty="0"/>
              <a:t> </a:t>
            </a:r>
          </a:p>
          <a:p>
            <a:r>
              <a:rPr lang="en-US" sz="1800" dirty="0"/>
              <a:t>Controller reads inputs → computes → returns outputs</a:t>
            </a:r>
          </a:p>
          <a:p>
            <a:pPr marL="0" indent="0">
              <a:buNone/>
            </a:pPr>
            <a:r>
              <a:rPr lang="en-US" sz="1800" b="1" dirty="0"/>
              <a:t>How Signal Transfer Works</a:t>
            </a:r>
          </a:p>
          <a:p>
            <a:r>
              <a:rPr lang="en-US" sz="1800" b="1" dirty="0"/>
              <a:t>DLL Case:</a:t>
            </a:r>
            <a:r>
              <a:rPr lang="en-US" sz="1800" dirty="0"/>
              <a:t> uses array </a:t>
            </a:r>
            <a:r>
              <a:rPr lang="en-US" sz="1800" dirty="0" err="1"/>
              <a:t>avrSWAP</a:t>
            </a:r>
            <a:r>
              <a:rPr lang="en-US" sz="1800" dirty="0"/>
              <a:t> in memory (faster, direct)</a:t>
            </a:r>
          </a:p>
          <a:p>
            <a:pPr>
              <a:buFont typeface="Arial"/>
              <a:buChar char="•"/>
            </a:pPr>
            <a:r>
              <a:rPr lang="en-US" sz="1800" b="1" dirty="0"/>
              <a:t>EXE Case:</a:t>
            </a:r>
            <a:r>
              <a:rPr lang="en-US" sz="1800" dirty="0"/>
              <a:t> uses shared binary file </a:t>
            </a:r>
            <a:r>
              <a:rPr lang="en-US" sz="1800" dirty="0" err="1"/>
              <a:t>discon.swp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1800" dirty="0"/>
              <a:t>Each record = one signal (4 bytes)</a:t>
            </a:r>
          </a:p>
          <a:p>
            <a:pPr>
              <a:buFont typeface="Arial"/>
              <a:buChar char="•"/>
            </a:pPr>
            <a:r>
              <a:rPr lang="en-US" sz="1800" dirty="0"/>
              <a:t>Record 1 used for </a:t>
            </a:r>
            <a:r>
              <a:rPr lang="en-US" sz="1800" b="1" dirty="0"/>
              <a:t>handshaking</a:t>
            </a:r>
            <a:r>
              <a:rPr lang="en-US" sz="1800" dirty="0"/>
              <a:t> (0 = wait, 1 = ready, -1 = end)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Midhun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770588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D1EE79A-E6D4-4691-9116-935A2AA336A9}" type="datetime1">
              <a:rPr lang="en-GB" smtClean="0"/>
              <a:t>13/10/2025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57</a:t>
            </a:fld>
            <a:endParaRPr lang="en-GB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51" y="1825626"/>
            <a:ext cx="2523146" cy="26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0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Handshake Process (Record 1)</a:t>
            </a:r>
            <a:br>
              <a:rPr lang="en-US" b="1" dirty="0"/>
            </a:b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385B4C5-770B-4772-3AF8-CABA5056B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Flow: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Controller writes 0 → ready</a:t>
            </a:r>
          </a:p>
          <a:p>
            <a:pPr>
              <a:buFont typeface="+mj-lt"/>
              <a:buAutoNum type="arabicPeriod"/>
            </a:pPr>
            <a:r>
              <a:rPr lang="en-US" dirty="0"/>
              <a:t>Bladed sets 1 → data ready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Controller reads, writes outputs, sets 0 again</a:t>
            </a:r>
          </a:p>
          <a:p>
            <a:pPr>
              <a:buFont typeface="+mj-lt"/>
              <a:buAutoNum type="arabicPeriod"/>
            </a:pPr>
            <a:r>
              <a:rPr lang="en-US" dirty="0"/>
              <a:t>Simulation continues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</a:t>
            </a:r>
            <a:r>
              <a:rPr lang="en-US" dirty="0" err="1"/>
              <a:t>Csharp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0975-892A-460D-9B99-2E14471E45A4}" type="datetime1">
              <a:rPr lang="en-GB" smtClean="0"/>
              <a:t>13/10/2025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Team Name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58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07486" y="6552240"/>
            <a:ext cx="5596085" cy="365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4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744326" y="1604210"/>
            <a:ext cx="2807368" cy="617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Bladed Simulation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22695" y="2454442"/>
            <a:ext cx="4050631" cy="513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AvrSwap</a:t>
            </a:r>
            <a:r>
              <a:rPr lang="en-US" dirty="0"/>
              <a:t> Array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3168" y="3248526"/>
            <a:ext cx="3681663" cy="513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Controller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11189" y="3994485"/>
            <a:ext cx="3673642" cy="376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3510" y="4660231"/>
            <a:ext cx="3428999" cy="40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Bladed</a:t>
            </a:r>
          </a:p>
        </p:txBody>
      </p:sp>
      <p:cxnSp>
        <p:nvCxnSpPr>
          <p:cNvPr id="15" name="Straight Arrow Connector 14"/>
          <p:cNvCxnSpPr>
            <a:stCxn id="8" idx="2"/>
            <a:endCxn id="10" idx="0"/>
          </p:cNvCxnSpPr>
          <p:nvPr/>
        </p:nvCxnSpPr>
        <p:spPr>
          <a:xfrm>
            <a:off x="9148010" y="2221831"/>
            <a:ext cx="1" cy="232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>
            <a:off x="9143999" y="2967789"/>
            <a:ext cx="1" cy="280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>
            <a:off x="9144000" y="3761873"/>
            <a:ext cx="4010" cy="232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9148010" y="4371475"/>
            <a:ext cx="0" cy="288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06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Data Exchange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757990" y="1780943"/>
          <a:ext cx="10515600" cy="219456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Record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Units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Current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Blade 1 pitch angle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Generator speed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rad/s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Commanded pitch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Commanded torque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100" dirty="0">
                <a:latin typeface="Times New Roman" pitchFamily="18" charset="0"/>
                <a:cs typeface="Times New Roman" pitchFamily="18" charset="0"/>
              </a:rPr>
              <a:t>Venu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770588</a:t>
            </a:r>
          </a:p>
          <a:p>
            <a:r>
              <a:rPr lang="en-GB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8200" y="2878223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563" y="4307305"/>
            <a:ext cx="495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Execution Timing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18" y="4880111"/>
            <a:ext cx="2791215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349D-8F33-650C-EEF5-E582E879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F4A7-26DF-A717-4803-4AA54462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 Tip Speed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F852D-C557-4EB0-59C1-4EE73CF3C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8513"/>
                <a:ext cx="10065774" cy="4623466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What is Tip speed: </a:t>
                </a:r>
                <a:r>
                  <a:rPr lang="en-US" dirty="0"/>
                  <a:t>the outermost point of a rotor blade as it rotates through the air.</a:t>
                </a:r>
              </a:p>
              <a:p>
                <a:pPr marL="0" indent="0">
                  <a:buNone/>
                </a:pPr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Tip</m:t>
                      </m:r>
                      <m:r>
                        <a:rPr lang="en-GB" sz="23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 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Variables &amp; Units: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Tip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speed [m/s]:  linear velocity at the blade tip.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l-GR" dirty="0"/>
                  <a:t> </a:t>
                </a:r>
                <a:r>
                  <a:rPr lang="en-GB" dirty="0"/>
                  <a:t>Angular velocity [rad/s]: how fast the rotor spins in radians per second.</a:t>
                </a:r>
              </a:p>
              <a:p>
                <a:pPr marL="0" indent="0">
                  <a:buNone/>
                </a:pP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GB" dirty="0"/>
                  <a:t> Rotor speed [rpm]: number of full rotations per minute.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dirty="0"/>
                  <a:t> Rotor radius [m]: distance from the hub </a:t>
                </a:r>
                <a:r>
                  <a:rPr lang="en-GB" dirty="0" err="1"/>
                  <a:t>center</a:t>
                </a:r>
                <a:r>
                  <a:rPr lang="en-GB" dirty="0"/>
                  <a:t> to the blade tip.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for our Wind turbine: 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dirty="0"/>
                  <a:t> = 80 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m:rPr>
                        <m:nor/>
                      </m:rPr>
                      <a:rPr lang="en-US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Tip</m:t>
                    </m:r>
                    <m:r>
                      <m:rPr>
                        <m:nor/>
                      </m:rPr>
                      <a:rPr lang="it-IT" b="0" i="0" baseline="-250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it-IT" b="0" i="0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range</m:t>
                    </m:r>
                    <m:r>
                      <a:rPr lang="en-GB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.  (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 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79</m:t>
                    </m:r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101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F852D-C557-4EB0-59C1-4EE73CF3C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8513"/>
                <a:ext cx="10065774" cy="4623466"/>
              </a:xfrm>
              <a:blipFill>
                <a:blip r:embed="rId3"/>
                <a:stretch>
                  <a:fillRect l="-969" t="-2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9EE7-0B85-4AC9-D51F-737DD057146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2151-A58A-ECBB-5387-6C2756136E7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CF23-0D67-62A6-DF4A-F56B8460BFD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AC2E90-8382-A505-0CDF-96AC7F2228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7AC87DF-1415-AFC8-B0E9-C443640DE03F}"/>
              </a:ext>
            </a:extLst>
          </p:cNvPr>
          <p:cNvSpPr txBox="1">
            <a:spLocks/>
          </p:cNvSpPr>
          <p:nvPr/>
        </p:nvSpPr>
        <p:spPr>
          <a:xfrm>
            <a:off x="838200" y="6091979"/>
            <a:ext cx="7581062" cy="270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[5]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[6] [7]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21972E-812E-A7B6-6687-86A2A1D98CDA}"/>
              </a:ext>
            </a:extLst>
          </p:cNvPr>
          <p:cNvCxnSpPr/>
          <p:nvPr/>
        </p:nvCxnSpPr>
        <p:spPr>
          <a:xfrm>
            <a:off x="7948247" y="5706208"/>
            <a:ext cx="9847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78FFB4-1BE3-F275-E36A-19FBB4050053}"/>
              </a:ext>
            </a:extLst>
          </p:cNvPr>
          <p:cNvSpPr/>
          <p:nvPr/>
        </p:nvSpPr>
        <p:spPr>
          <a:xfrm>
            <a:off x="8932985" y="5242442"/>
            <a:ext cx="2420815" cy="927532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Value </a:t>
            </a:r>
            <a:r>
              <a:rPr lang="it-IT" dirty="0" err="1">
                <a:solidFill>
                  <a:schemeClr val="tx1"/>
                </a:solidFill>
              </a:rPr>
              <a:t>will</a:t>
            </a:r>
            <a:r>
              <a:rPr lang="it-IT" dirty="0">
                <a:solidFill>
                  <a:schemeClr val="tx1"/>
                </a:solidFill>
              </a:rPr>
              <a:t> be </a:t>
            </a:r>
            <a:r>
              <a:rPr lang="it-IT" dirty="0" err="1">
                <a:solidFill>
                  <a:schemeClr val="tx1"/>
                </a:solidFill>
              </a:rPr>
              <a:t>finalized</a:t>
            </a:r>
            <a:r>
              <a:rPr lang="it-IT" dirty="0">
                <a:solidFill>
                  <a:schemeClr val="tx1"/>
                </a:solidFill>
              </a:rPr>
              <a:t> in the following slides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236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</a:t>
            </a:r>
            <a:r>
              <a:rPr lang="en-US" dirty="0" err="1"/>
              <a:t>OpenFAST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/>
              <a:t>OpenFAST</a:t>
            </a:r>
            <a:r>
              <a:rPr lang="en-US" dirty="0"/>
              <a:t> runs the full turbine simulation.</a:t>
            </a:r>
          </a:p>
          <a:p>
            <a:r>
              <a:rPr lang="en-US" dirty="0"/>
              <a:t>Calls </a:t>
            </a:r>
            <a:r>
              <a:rPr lang="en-US" b="1" dirty="0" err="1"/>
              <a:t>ServoDyn</a:t>
            </a:r>
            <a:r>
              <a:rPr lang="en-US" dirty="0"/>
              <a:t>, which manages control interfaces.</a:t>
            </a:r>
          </a:p>
          <a:p>
            <a:r>
              <a:rPr lang="en-US" b="1" dirty="0" err="1"/>
              <a:t>ServoDyn</a:t>
            </a:r>
            <a:r>
              <a:rPr lang="en-US" dirty="0"/>
              <a:t> uses the </a:t>
            </a:r>
            <a:r>
              <a:rPr lang="en-US" b="1" dirty="0"/>
              <a:t>Bladed Legacy Interface (BLI)</a:t>
            </a:r>
            <a:r>
              <a:rPr lang="en-US" dirty="0"/>
              <a:t> to link with control DLLs.</a:t>
            </a:r>
          </a:p>
          <a:p>
            <a:r>
              <a:rPr lang="en-US" b="1" dirty="0"/>
              <a:t>Case 1:</a:t>
            </a:r>
            <a:r>
              <a:rPr lang="en-US" dirty="0"/>
              <a:t> </a:t>
            </a:r>
            <a:r>
              <a:rPr lang="en-US" dirty="0" err="1"/>
              <a:t>ServoDyn</a:t>
            </a:r>
            <a:r>
              <a:rPr lang="en-US" dirty="0"/>
              <a:t> → </a:t>
            </a:r>
            <a:r>
              <a:rPr lang="en-US" b="1" dirty="0"/>
              <a:t>ROSCO.dll</a:t>
            </a:r>
            <a:r>
              <a:rPr lang="en-US" dirty="0"/>
              <a:t> (standard feedback control).</a:t>
            </a:r>
          </a:p>
          <a:p>
            <a:r>
              <a:rPr lang="en-US" b="1" dirty="0"/>
              <a:t>Case 2:</a:t>
            </a:r>
            <a:r>
              <a:rPr lang="en-US" dirty="0"/>
              <a:t> </a:t>
            </a:r>
            <a:r>
              <a:rPr lang="en-US" dirty="0" err="1"/>
              <a:t>ServoDyn</a:t>
            </a:r>
            <a:r>
              <a:rPr lang="en-US" dirty="0"/>
              <a:t> → </a:t>
            </a:r>
            <a:r>
              <a:rPr lang="en-US" b="1" dirty="0"/>
              <a:t>Wrapper.dll</a:t>
            </a:r>
            <a:r>
              <a:rPr lang="en-US" dirty="0"/>
              <a:t> → calls </a:t>
            </a:r>
            <a:r>
              <a:rPr lang="en-US" b="1" dirty="0"/>
              <a:t>LDP.dll</a:t>
            </a:r>
            <a:r>
              <a:rPr lang="en-US" dirty="0"/>
              <a:t>, </a:t>
            </a:r>
            <a:r>
              <a:rPr lang="en-US" b="1" dirty="0"/>
              <a:t>FFP.dll</a:t>
            </a:r>
            <a:r>
              <a:rPr lang="en-US" dirty="0"/>
              <a:t>, and </a:t>
            </a:r>
            <a:r>
              <a:rPr lang="en-US" b="1" dirty="0"/>
              <a:t>ROSCO.dll</a:t>
            </a:r>
            <a:r>
              <a:rPr lang="en-US" dirty="0"/>
              <a:t>.</a:t>
            </a:r>
          </a:p>
          <a:p>
            <a:r>
              <a:rPr lang="en-US" dirty="0"/>
              <a:t>Enables combined </a:t>
            </a:r>
            <a:r>
              <a:rPr lang="en-US" b="1" dirty="0" err="1"/>
              <a:t>feedforward</a:t>
            </a:r>
            <a:r>
              <a:rPr lang="en-US" b="1" dirty="0"/>
              <a:t>, feedback, and </a:t>
            </a:r>
            <a:r>
              <a:rPr lang="en-US" b="1" dirty="0" err="1"/>
              <a:t>lidar</a:t>
            </a:r>
            <a:r>
              <a:rPr lang="en-US" b="1" dirty="0"/>
              <a:t>-based</a:t>
            </a:r>
            <a:r>
              <a:rPr lang="en-US" dirty="0"/>
              <a:t> control.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90187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10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4E00E-98AE-025F-9E7C-5702FD37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FFAA-EF61-DCA4-CEA1-96685129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</a:t>
            </a:r>
            <a:r>
              <a:rPr lang="en-US" dirty="0" err="1"/>
              <a:t>Comunication</a:t>
            </a:r>
            <a:endParaRPr lang="de-DE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5899-FFFF-328F-F6D0-7AA76659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Lidar Simulator provides the following signals to the LDP.DLL in the 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</a:p>
          <a:p>
            <a:pPr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LDP.DLL provides  the following signals to the FFP.DLL in the 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</a:p>
          <a:p>
            <a:pPr>
              <a:buFont typeface="Arial,Sans-Serif"/>
              <a:buChar char="•"/>
            </a:pPr>
            <a:r>
              <a:rPr lang="en-US" i="1" dirty="0">
                <a:solidFill>
                  <a:srgbClr val="FF0000"/>
                </a:solidFill>
              </a:rPr>
              <a:t>FFP.DLL provides  the following signals to the Rosco.DLL in the </a:t>
            </a:r>
            <a:r>
              <a:rPr lang="en-US" i="1" dirty="0" err="1">
                <a:solidFill>
                  <a:srgbClr val="FF0000"/>
                </a:solidFill>
              </a:rPr>
              <a:t>swayArray</a:t>
            </a:r>
            <a:r>
              <a:rPr lang="en-US" i="1" dirty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Table with record and description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Graph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D2A86-C5D5-5D04-46C4-A630D113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8CDBD-3BB8-9196-33EE-12100E1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6F320-0132-6E79-5E71-5A527719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EBFE1F-15DC-CCD4-9461-B4A5D1015C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90187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F055D93-1E22-7836-86CC-4C6B9926FD9A}"/>
              </a:ext>
            </a:extLst>
          </p:cNvPr>
          <p:cNvSpPr/>
          <p:nvPr/>
        </p:nvSpPr>
        <p:spPr>
          <a:xfrm>
            <a:off x="2702560" y="5171440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OpenFAST</a:t>
            </a:r>
            <a:r>
              <a:rPr lang="de-DE" dirty="0"/>
              <a:t> Lidar </a:t>
            </a:r>
            <a:r>
              <a:rPr lang="de-DE" dirty="0" err="1"/>
              <a:t>Simuator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F2B6275-877D-4B52-CD07-FE5FCE48ADF2}"/>
              </a:ext>
            </a:extLst>
          </p:cNvPr>
          <p:cNvSpPr/>
          <p:nvPr/>
        </p:nvSpPr>
        <p:spPr>
          <a:xfrm>
            <a:off x="5081487" y="5171440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LDP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6D399ACF-F3FD-D345-B42E-F61E1F63847F}"/>
              </a:ext>
            </a:extLst>
          </p:cNvPr>
          <p:cNvSpPr/>
          <p:nvPr/>
        </p:nvSpPr>
        <p:spPr>
          <a:xfrm>
            <a:off x="7460413" y="5171439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FFP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126459F-7B49-FC7A-CCD8-65B077AE62A5}"/>
              </a:ext>
            </a:extLst>
          </p:cNvPr>
          <p:cNvSpPr/>
          <p:nvPr/>
        </p:nvSpPr>
        <p:spPr>
          <a:xfrm>
            <a:off x="9997315" y="5171439"/>
            <a:ext cx="2038814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 err="1"/>
              <a:t>Rosco</a:t>
            </a:r>
          </a:p>
        </p:txBody>
      </p:sp>
    </p:spTree>
    <p:extLst>
      <p:ext uri="{BB962C8B-B14F-4D97-AF65-F5344CB8AC3E}">
        <p14:creationId xmlns:p14="http://schemas.microsoft.com/office/powerpoint/2010/main" val="57496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</a:t>
            </a:r>
            <a:r>
              <a:rPr lang="en-US" b="1" dirty="0" err="1"/>
              <a:t>Git</a:t>
            </a:r>
            <a:r>
              <a:rPr lang="en-US" b="1" dirty="0"/>
              <a:t> &amp; </a:t>
            </a:r>
            <a:r>
              <a:rPr lang="en-US" b="1" dirty="0" err="1"/>
              <a:t>GitHub</a:t>
            </a:r>
            <a:endParaRPr lang="en-US" b="1" dirty="0"/>
          </a:p>
          <a:p>
            <a:r>
              <a:rPr lang="en-US" b="1" dirty="0" err="1"/>
              <a:t>Git</a:t>
            </a:r>
            <a:r>
              <a:rPr lang="en-US" dirty="0"/>
              <a:t>: A version control system to track changes in code/projects</a:t>
            </a:r>
          </a:p>
          <a:p>
            <a:r>
              <a:rPr lang="en-US" b="1" dirty="0" err="1"/>
              <a:t>GitHub</a:t>
            </a:r>
            <a:r>
              <a:rPr lang="en-US" dirty="0"/>
              <a:t>: A cloud platform to store, share, and collaborate on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Helps manage versions, collaborate with teams, and keep history of all changes</a:t>
            </a:r>
          </a:p>
          <a:p>
            <a:r>
              <a:rPr lang="en-US" dirty="0"/>
              <a:t>Common Operations: Clone, Commit, Push, Pull</a:t>
            </a:r>
          </a:p>
          <a:p>
            <a:r>
              <a:rPr lang="en-US" u="sng" dirty="0"/>
              <a:t>Clone</a:t>
            </a:r>
            <a:r>
              <a:rPr lang="en-US" dirty="0"/>
              <a:t> → Copy repository from </a:t>
            </a:r>
            <a:r>
              <a:rPr lang="en-US" dirty="0" err="1"/>
              <a:t>GitHub</a:t>
            </a:r>
            <a:r>
              <a:rPr lang="en-US" dirty="0"/>
              <a:t> to local machine</a:t>
            </a:r>
          </a:p>
          <a:p>
            <a:pPr marL="0" indent="0">
              <a:buNone/>
            </a:pPr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clone &lt;</a:t>
            </a:r>
            <a:r>
              <a:rPr lang="en-US" dirty="0" err="1"/>
              <a:t>repository_URL</a:t>
            </a:r>
            <a:r>
              <a:rPr lang="en-US" dirty="0"/>
              <a:t>&gt;</a:t>
            </a:r>
          </a:p>
          <a:p>
            <a:r>
              <a:rPr lang="en-US" u="sng" dirty="0"/>
              <a:t>Commit</a:t>
            </a:r>
            <a:r>
              <a:rPr lang="en-US" dirty="0"/>
              <a:t> → Save changes locally as a snapshot</a:t>
            </a:r>
          </a:p>
          <a:p>
            <a:pPr marL="0" indent="0">
              <a:buNone/>
            </a:pPr>
            <a:r>
              <a:rPr lang="en-US" dirty="0"/>
              <a:t>   → Commands:   </a:t>
            </a:r>
            <a:r>
              <a:rPr lang="en-US" dirty="0" err="1"/>
              <a:t>git</a:t>
            </a:r>
            <a:r>
              <a:rPr lang="en-US" dirty="0"/>
              <a:t> add       </a:t>
            </a:r>
            <a:r>
              <a:rPr lang="en-US" dirty="0" err="1"/>
              <a:t>git</a:t>
            </a:r>
            <a:r>
              <a:rPr lang="en-US" dirty="0"/>
              <a:t> commit -m "Describe your change"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u="sng" dirty="0"/>
              <a:t>Push</a:t>
            </a:r>
            <a:r>
              <a:rPr lang="en-US" dirty="0"/>
              <a:t> → Upload local commits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push origin main</a:t>
            </a:r>
          </a:p>
          <a:p>
            <a:r>
              <a:rPr lang="en-US" u="sng" dirty="0"/>
              <a:t>Pull</a:t>
            </a:r>
            <a:r>
              <a:rPr lang="en-US" dirty="0"/>
              <a:t> → Fetch and merge latest updates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   → Command: </a:t>
            </a:r>
            <a:r>
              <a:rPr lang="en-US" dirty="0" err="1"/>
              <a:t>git</a:t>
            </a:r>
            <a:r>
              <a:rPr lang="en-US" dirty="0"/>
              <a:t> pull origin main</a:t>
            </a:r>
          </a:p>
          <a:p>
            <a:endParaRPr lang="en-US" dirty="0"/>
          </a:p>
          <a:p>
            <a:r>
              <a:rPr lang="en-US" dirty="0"/>
              <a:t>Getting Latest Files from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1. </a:t>
            </a:r>
            <a:r>
              <a:rPr lang="en-US" dirty="0" err="1"/>
              <a:t>git</a:t>
            </a:r>
            <a:r>
              <a:rPr lang="en-US" dirty="0"/>
              <a:t> clone &lt;repo&gt;   → First-time download</a:t>
            </a:r>
          </a:p>
          <a:p>
            <a:pPr marL="0" indent="0">
              <a:buNone/>
            </a:pPr>
            <a:r>
              <a:rPr lang="en-US" dirty="0"/>
              <a:t>   2. </a:t>
            </a:r>
            <a:r>
              <a:rPr lang="en-US" dirty="0" err="1"/>
              <a:t>git</a:t>
            </a:r>
            <a:r>
              <a:rPr lang="en-US" dirty="0"/>
              <a:t> fetch          → Check for updates</a:t>
            </a:r>
          </a:p>
          <a:p>
            <a:pPr marL="0" indent="0">
              <a:buNone/>
            </a:pPr>
            <a:r>
              <a:rPr lang="en-US" dirty="0"/>
              <a:t>   3. </a:t>
            </a:r>
            <a:r>
              <a:rPr lang="en-US" dirty="0" err="1"/>
              <a:t>git</a:t>
            </a:r>
            <a:r>
              <a:rPr lang="en-US" dirty="0"/>
              <a:t> pull           → Download &amp; merge changes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75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Sharing Your Code:</a:t>
            </a:r>
          </a:p>
          <a:p>
            <a:pPr marL="0" indent="0">
              <a:buNone/>
            </a:pPr>
            <a:r>
              <a:rPr lang="en-US" dirty="0"/>
              <a:t>   1. </a:t>
            </a: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marL="0" indent="0">
              <a:buNone/>
            </a:pPr>
            <a:r>
              <a:rPr lang="en-US" dirty="0"/>
              <a:t>   2. </a:t>
            </a:r>
            <a:r>
              <a:rPr lang="en-US" dirty="0" err="1"/>
              <a:t>git</a:t>
            </a:r>
            <a:r>
              <a:rPr lang="en-US" dirty="0"/>
              <a:t> commit -m "Message"</a:t>
            </a:r>
          </a:p>
          <a:p>
            <a:pPr marL="0" indent="0">
              <a:buNone/>
            </a:pPr>
            <a:r>
              <a:rPr lang="en-US" dirty="0"/>
              <a:t>   3. </a:t>
            </a:r>
            <a:r>
              <a:rPr lang="en-US" dirty="0" err="1"/>
              <a:t>git</a:t>
            </a:r>
            <a:r>
              <a:rPr lang="en-US" dirty="0"/>
              <a:t> push origin main</a:t>
            </a:r>
          </a:p>
          <a:p>
            <a:endParaRPr lang="en-US" dirty="0"/>
          </a:p>
          <a:p>
            <a:r>
              <a:rPr lang="en-US" dirty="0"/>
              <a:t> Team Collaboration:</a:t>
            </a:r>
          </a:p>
          <a:p>
            <a:pPr marL="0" indent="0">
              <a:buNone/>
            </a:pPr>
            <a:r>
              <a:rPr lang="en-US" dirty="0"/>
              <a:t>   1Create a branch → </a:t>
            </a:r>
            <a:r>
              <a:rPr lang="en-US" dirty="0" err="1"/>
              <a:t>git</a:t>
            </a:r>
            <a:r>
              <a:rPr lang="en-US" dirty="0"/>
              <a:t> checkout -b new-feature</a:t>
            </a:r>
          </a:p>
          <a:p>
            <a:pPr marL="0" indent="0">
              <a:buNone/>
            </a:pPr>
            <a:r>
              <a:rPr lang="en-US" dirty="0"/>
              <a:t>   2 Fork repos to contribute to others’ projects</a:t>
            </a:r>
          </a:p>
          <a:p>
            <a:pPr marL="0" indent="0">
              <a:buNone/>
            </a:pPr>
            <a:r>
              <a:rPr lang="en-US" dirty="0"/>
              <a:t>   3 Submit Pull Requests for code review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16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20" y="1882512"/>
            <a:ext cx="8097380" cy="316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918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 – Lidar  Assisted controller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Hansen, M. </a:t>
            </a:r>
            <a:r>
              <a:rPr lang="en-US" i="1" dirty="0"/>
              <a:t>Aerodynamics of Wind Turbines</a:t>
            </a:r>
            <a:r>
              <a:rPr lang="en-US" dirty="0"/>
              <a:t>, 3rd Ed., </a:t>
            </a:r>
            <a:r>
              <a:rPr lang="en-US" dirty="0" err="1"/>
              <a:t>Routledge</a:t>
            </a:r>
            <a:r>
              <a:rPr lang="en-US" dirty="0"/>
              <a:t>, 2015.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Ingram, G. </a:t>
            </a:r>
            <a:r>
              <a:rPr lang="en-US" i="1" dirty="0"/>
              <a:t>Wind Turbine Blade Element Momentum Theory</a:t>
            </a:r>
            <a:r>
              <a:rPr lang="en-US" dirty="0"/>
              <a:t>, 2011.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Bossanyi</a:t>
            </a:r>
            <a:r>
              <a:rPr lang="en-US" dirty="0"/>
              <a:t>, E. </a:t>
            </a:r>
            <a:r>
              <a:rPr lang="en-US" i="1" dirty="0"/>
              <a:t>Controller Design for Variable-Speed Wind Turbines</a:t>
            </a:r>
            <a:r>
              <a:rPr lang="en-US" dirty="0"/>
              <a:t>, Wind Engineering, 2000</a:t>
            </a:r>
          </a:p>
          <a:p>
            <a:pPr lv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8527" y="6564113"/>
            <a:ext cx="5596085" cy="3651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Midhun </a:t>
            </a:r>
            <a:r>
              <a:rPr lang="en-GB" sz="2200" dirty="0" err="1">
                <a:latin typeface="Times New Roman" pitchFamily="18" charset="0"/>
                <a:cs typeface="Times New Roman" pitchFamily="18" charset="0"/>
              </a:rPr>
              <a:t>Kanichattu</a:t>
            </a:r>
            <a:r>
              <a:rPr lang="en-GB" sz="2200" dirty="0">
                <a:latin typeface="Times New Roman" pitchFamily="18" charset="0"/>
                <a:cs typeface="Times New Roman" pitchFamily="18" charset="0"/>
              </a:rPr>
              <a:t> Venu 770588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244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FEA9E435-1738-7D95-8565-A990E4438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Blade Design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5B7C05A-5A3A-2794-54B6-815F6C48B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841" y="3390330"/>
            <a:ext cx="9144000" cy="1226128"/>
          </a:xfrm>
        </p:spPr>
        <p:txBody>
          <a:bodyPr>
            <a:noAutofit/>
          </a:bodyPr>
          <a:lstStyle/>
          <a:p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03</a:t>
            </a: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14.10.2025</a:t>
            </a: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Prof. Dr. rer.nat. Alois Schaffarczyk</a:t>
            </a: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b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</a:b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63E18F3-41FB-B5AE-43D3-9203434B5F0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414049" y="5218072"/>
            <a:ext cx="7130150" cy="384623"/>
          </a:xfrm>
        </p:spPr>
        <p:txBody>
          <a:bodyPr/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Jay Pandya, Harsh Panchal,  Kandarp Pathak, Daniyal Sikander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660920" y="4670775"/>
            <a:ext cx="26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Presented by </a:t>
            </a:r>
            <a:r>
              <a:rPr lang="en-IN" dirty="0"/>
              <a:t>– Jay Pandya</a:t>
            </a:r>
          </a:p>
        </p:txBody>
      </p:sp>
    </p:spTree>
    <p:extLst>
      <p:ext uri="{BB962C8B-B14F-4D97-AF65-F5344CB8AC3E}">
        <p14:creationId xmlns:p14="http://schemas.microsoft.com/office/powerpoint/2010/main" val="3757182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(TSR)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important?</a:t>
            </a:r>
          </a:p>
          <a:p>
            <a:pPr lvl="1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39818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449532" cy="367815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68</a:t>
            </a:fld>
            <a:endParaRPr lang="en-GB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50A548-9038-155C-8BC6-63C2D94B9A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45029" y="6639818"/>
            <a:ext cx="5596085" cy="436363"/>
          </a:xfrm>
        </p:spPr>
        <p:txBody>
          <a:bodyPr>
            <a:normAutofit/>
          </a:bodyPr>
          <a:lstStyle/>
          <a:p>
            <a:r>
              <a:rPr lang="en-GB" dirty="0"/>
              <a:t>Jay Pandya Matriculation Number 770198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167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4941C66-F67D-47E9-8D08-622A52F2E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9FDD682-B40F-C5C9-1855-56A85BC15BC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68328F-481A-A412-4E89-23ACFE133D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74613" y="6564113"/>
            <a:ext cx="3486478" cy="365126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69</a:t>
            </a:fld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11AAC40-D4A5-6AC8-BE73-CD4035EA05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550" indent="-514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power – 5 MW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Rotor Diameter - 160 m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 - 9.3 m/s (as per management team)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diameter –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3-4m (not decided yet)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height - 120m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Rated Rotor Speed – 8.36-9.55 rpm (if rotor radius is 80m)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length – 80-83m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2716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FD82-E49D-5317-0AC6-5F8C61121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2C3F-363D-7736-5117-6C820A1D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3.i. Comparsion with Benchmarks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503DF-251B-7BD1-4024-40D6982567C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AE1CD-0D5D-FA94-7910-CE77AFAD11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AC581-77DF-2774-D753-444BB66AC13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53BF2B-0040-F03E-6D2F-E4BE49E55C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00" y="6216956"/>
            <a:ext cx="7581062" cy="2703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[2] [3] [4]</a:t>
            </a: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/>
              <a:t>[5] [6]</a:t>
            </a:r>
            <a:endParaRPr lang="en-DE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D14B46-6DC4-49BC-8129-6F314153E1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</a:t>
            </a:r>
            <a:r>
              <a:rPr lang="en-GB" dirty="0" err="1"/>
              <a:t>karim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A766F4-4486-AF17-E1EF-F943F67ED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80390"/>
              </p:ext>
            </p:extLst>
          </p:nvPr>
        </p:nvGraphicFramePr>
        <p:xfrm>
          <a:off x="2536771" y="1702611"/>
          <a:ext cx="7377435" cy="3031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4798">
                  <a:extLst>
                    <a:ext uri="{9D8B030D-6E8A-4147-A177-3AD203B41FA5}">
                      <a16:colId xmlns:a16="http://schemas.microsoft.com/office/drawing/2014/main" val="1843998798"/>
                    </a:ext>
                  </a:extLst>
                </a:gridCol>
                <a:gridCol w="1646749">
                  <a:extLst>
                    <a:ext uri="{9D8B030D-6E8A-4147-A177-3AD203B41FA5}">
                      <a16:colId xmlns:a16="http://schemas.microsoft.com/office/drawing/2014/main" val="569387901"/>
                    </a:ext>
                  </a:extLst>
                </a:gridCol>
                <a:gridCol w="1651706">
                  <a:extLst>
                    <a:ext uri="{9D8B030D-6E8A-4147-A177-3AD203B41FA5}">
                      <a16:colId xmlns:a16="http://schemas.microsoft.com/office/drawing/2014/main" val="4232778158"/>
                    </a:ext>
                  </a:extLst>
                </a:gridCol>
                <a:gridCol w="1444182">
                  <a:extLst>
                    <a:ext uri="{9D8B030D-6E8A-4147-A177-3AD203B41FA5}">
                      <a16:colId xmlns:a16="http://schemas.microsoft.com/office/drawing/2014/main" val="3384169983"/>
                    </a:ext>
                  </a:extLst>
                </a:gridCol>
              </a:tblGrid>
              <a:tr h="3743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Turbine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Rotor Ø [m]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Rated Speed [rpm]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Tip Speed [m/s]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0530606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Siemens SG 5.0-145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145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91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1287688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Nordex N163/5.X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163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9.5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81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8346340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GE Cypress 5.3-158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158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10.5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87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1203425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Goldwind GW155/4.5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10.0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81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600611"/>
                  </a:ext>
                </a:extLst>
              </a:tr>
              <a:tr h="53140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Vestas V150-5.6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150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11.0</a:t>
                      </a:r>
                      <a:endParaRPr lang="en-DE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86</a:t>
                      </a:r>
                      <a:endParaRPr lang="en-DE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077853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DC658A-8C2F-7D8B-0DFC-D2730AA9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036514"/>
            <a:ext cx="10065774" cy="4623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			From Benchmarks Tip speed is ≈ 80–90 m/s for modern 5 MW turbines.</a:t>
            </a:r>
          </a:p>
          <a:p>
            <a:pPr marL="0" indent="0">
              <a:buNone/>
            </a:pPr>
            <a:r>
              <a:rPr lang="en-GB" sz="1800" dirty="0"/>
              <a:t>Why it is Important to determine Tip speed?</a:t>
            </a:r>
          </a:p>
          <a:p>
            <a:pPr marL="0" indent="0">
              <a:buNone/>
            </a:pPr>
            <a:r>
              <a:rPr lang="en-GB" sz="1800" dirty="0"/>
              <a:t>Determines aerodynamic efficiency, noise, and structural loading.</a:t>
            </a:r>
          </a:p>
        </p:txBody>
      </p:sp>
    </p:spTree>
    <p:extLst>
      <p:ext uri="{BB962C8B-B14F-4D97-AF65-F5344CB8AC3E}">
        <p14:creationId xmlns:p14="http://schemas.microsoft.com/office/powerpoint/2010/main" val="2358722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14.10.2025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1421"/>
            <a:ext cx="3468005" cy="367817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70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is the linear velocity of the blade tip as it rotates through the air.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Vₜ =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×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Vₜ = Tip speed (m/s)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=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velocity (rad/s)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R = Rotor radius (m)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assumed 70-80 m/s.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7" y="2412458"/>
            <a:ext cx="6708237" cy="3764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FBD2C-4C69-3775-ADCE-902FFF6CBFCD}"/>
              </a:ext>
            </a:extLst>
          </p:cNvPr>
          <p:cNvSpPr txBox="1"/>
          <p:nvPr/>
        </p:nvSpPr>
        <p:spPr>
          <a:xfrm>
            <a:off x="1670538" y="5196254"/>
            <a:ext cx="2136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85 m/s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187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(TSR)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357169" cy="365126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71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 (λ) is the ratio of the blade tip speed to the incoming wind speed.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 λ = Vₜ /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IN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λ = Tip speed ratio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Vₜ = Tip speed (m/s) which we have assumed 80 m/s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•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Wind speed (m/s) which is 9.3 m/s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 = 85/9.3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TSR ≈ 8.6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76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 is important?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394114" cy="293887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72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tip speed: Increases power but causes higher noise and stress on blades.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tip speed: Reduces noise but decreases efficiency.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TSR (6–10) ensures balance between efficiency, noise, and structural integrity.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design helps maximize power coefficient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1156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CE811F-FAA9-50ED-A66C-72D4DF6E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D24D1-37AA-2C97-807F-C357C16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F5119-4476-795B-D71B-3307EDE0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1"/>
            <a:ext cx="3310987" cy="365127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C9269D-F4B4-3623-34EB-CD874953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73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30A68B-2C23-8431-D6FA-4557797992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7764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 describes how the blade’s cross-sectional thickness changes from root to tip.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aerodynamic performance and structural strength.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Root: 35–40% thickness – for structural strength.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Mid-section: 25–30% thickness – transition region.</a:t>
            </a:r>
          </a:p>
          <a:p>
            <a:pPr>
              <a:spcAft>
                <a:spcPts val="1000"/>
              </a:spcAft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Tip: 15–18% thickness – aerodynamic, reduces drag.</a:t>
            </a:r>
          </a:p>
          <a:p>
            <a:pPr>
              <a:spcAft>
                <a:spcPts val="1000"/>
              </a:spcAft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4" y="2708279"/>
            <a:ext cx="6096248" cy="346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2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Week’s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exact numerical values for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Speed Ratio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Thickness Distribution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5 MW wind turbine.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necessary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 and structural 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calculations.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discuss with the professor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Schaffarczyk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regarding next steps.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21120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74613" y="6621120"/>
            <a:ext cx="3523423" cy="308118"/>
          </a:xfrm>
        </p:spPr>
        <p:txBody>
          <a:bodyPr/>
          <a:lstStyle/>
          <a:p>
            <a:r>
              <a:rPr lang="en-GB" dirty="0"/>
              <a:t>Rotor Blade design/ Optimus Syria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878528" y="6675437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34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C19340-9D16-A981-A772-1E4CF9E8643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Burton, T., Jenkins, N., Sharpe, D., &amp;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Bossanyi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(2021). Wind Energy Handbook (3rd ed.). Wiley.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Hau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(2013). Wind Turbines: Fundamentals, Technologies, Application, Economics (3rd ed.). Springer.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Schaffarczyk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P.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(2014). Understanding Wind Power Technology: Theory, Deployment, and Optimisation. Wiley.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DNV GL.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(2016). Design and Analysis of Wind Turbine Blades – Guideline for Certification.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(NREL).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(2009). Wind Turbine Design Guideline DG03: Blade Structural Testing.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Wind Energy Council (GWEC).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(2024). Global Wind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Report 2024.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75437"/>
            <a:ext cx="1111370" cy="365125"/>
          </a:xfrm>
        </p:spPr>
        <p:txBody>
          <a:bodyPr/>
          <a:lstStyle/>
          <a:p>
            <a:r>
              <a:rPr lang="de-DE" dirty="0"/>
              <a:t>14.10.2025</a:t>
            </a:r>
            <a:endParaRPr lang="en-GB" dirty="0"/>
          </a:p>
          <a:p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1421"/>
            <a:ext cx="3523423" cy="367817"/>
          </a:xfrm>
        </p:spPr>
        <p:txBody>
          <a:bodyPr/>
          <a:lstStyle/>
          <a:p>
            <a:pPr algn="ctr"/>
            <a:r>
              <a:rPr lang="en-GB" dirty="0"/>
              <a:t>Rotor Blade design/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8528" y="6564112"/>
            <a:ext cx="5596085" cy="365125"/>
          </a:xfrm>
        </p:spPr>
        <p:txBody>
          <a:bodyPr/>
          <a:lstStyle/>
          <a:p>
            <a:r>
              <a:rPr lang="en-GB" dirty="0"/>
              <a:t>Jay Pandya (770198)</a:t>
            </a:r>
          </a:p>
        </p:txBody>
      </p:sp>
    </p:spTree>
    <p:extLst>
      <p:ext uri="{BB962C8B-B14F-4D97-AF65-F5344CB8AC3E}">
        <p14:creationId xmlns:p14="http://schemas.microsoft.com/office/powerpoint/2010/main" val="3149070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Team 5 – Rotor Blade Structures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E6C0A47-C45A-EB0C-4C45-15C9C28E75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878528" y="4648808"/>
            <a:ext cx="7678313" cy="793842"/>
          </a:xfrm>
        </p:spPr>
        <p:txBody>
          <a:bodyPr/>
          <a:lstStyle/>
          <a:p>
            <a:r>
              <a:rPr lang="en-GB" sz="1800" b="1" dirty="0"/>
              <a:t>Presented by – </a:t>
            </a:r>
            <a:r>
              <a:rPr lang="en-GB" sz="1800" b="1" dirty="0">
                <a:solidFill>
                  <a:srgbClr val="FF0000"/>
                </a:solidFill>
              </a:rPr>
              <a:t>Mithun Shetty</a:t>
            </a:r>
          </a:p>
          <a:p>
            <a:r>
              <a:rPr lang="en-GB" sz="1600" b="1" dirty="0"/>
              <a:t>Team Members - </a:t>
            </a:r>
            <a:r>
              <a:rPr lang="en-GB" sz="1600" dirty="0"/>
              <a:t>Bhima B Masare, Anudeep Allanki, Dongsuk Kim, Mithun Shetty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Rotor Blades Structure/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412841" y="358691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Week No - 3</a:t>
            </a:r>
            <a:endParaRPr lang="it-IT" sz="2000" dirty="0"/>
          </a:p>
          <a:p>
            <a:r>
              <a:rPr lang="it-IT" sz="2000" b="1" dirty="0"/>
              <a:t>Date -</a:t>
            </a:r>
            <a:r>
              <a:rPr lang="it-IT" sz="2000" dirty="0"/>
              <a:t> 14.10.2025</a:t>
            </a:r>
          </a:p>
          <a:p>
            <a:r>
              <a:rPr lang="it-IT" sz="2000" b="1" dirty="0"/>
              <a:t>Supervisor -</a:t>
            </a:r>
            <a:r>
              <a:rPr lang="it-IT" sz="2000" dirty="0"/>
              <a:t> Dr. Laurence Alhrshy</a:t>
            </a:r>
          </a:p>
        </p:txBody>
      </p:sp>
    </p:spTree>
    <p:extLst>
      <p:ext uri="{BB962C8B-B14F-4D97-AF65-F5344CB8AC3E}">
        <p14:creationId xmlns:p14="http://schemas.microsoft.com/office/powerpoint/2010/main" val="1493159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806E567-AC3D-0689-0EEB-854383B4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Rotor Blade Structures Team Time line</a:t>
            </a:r>
          </a:p>
          <a:p>
            <a:pPr lvl="0"/>
            <a:r>
              <a:rPr lang="en-US" dirty="0"/>
              <a:t>Fixing the length of Blade</a:t>
            </a:r>
          </a:p>
          <a:p>
            <a:pPr lvl="0"/>
            <a:r>
              <a:rPr lang="en-US" dirty="0"/>
              <a:t>Fix the nodes along the length of Blade</a:t>
            </a:r>
          </a:p>
          <a:p>
            <a:pPr lvl="0"/>
            <a:r>
              <a:rPr lang="en-US" dirty="0"/>
              <a:t>Blade Root Diameter Details</a:t>
            </a:r>
          </a:p>
          <a:p>
            <a:pPr lvl="0"/>
            <a:r>
              <a:rPr lang="en-US" dirty="0"/>
              <a:t>Data needed to proceed further</a:t>
            </a:r>
          </a:p>
          <a:p>
            <a:pPr lvl="0"/>
            <a:r>
              <a:rPr lang="en-US" dirty="0"/>
              <a:t>Tasks planned for upcoming weeks</a:t>
            </a:r>
          </a:p>
          <a:p>
            <a:pPr lvl="0"/>
            <a:r>
              <a:rPr lang="de-DE" dirty="0"/>
              <a:t>Bibliography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BD01935-82E5-D79D-C490-ED5502D3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BF55D9-EF5B-9E26-40AE-1F3D5F50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CE93207-F383-AC91-863A-7D6EA647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728EB-C9D6-BA17-3C43-0FC5929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3296396-1FEB-B93E-574C-0DB4C24D2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</p:spTree>
    <p:extLst>
      <p:ext uri="{BB962C8B-B14F-4D97-AF65-F5344CB8AC3E}">
        <p14:creationId xmlns:p14="http://schemas.microsoft.com/office/powerpoint/2010/main" val="3678816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473E-38C4-BEFD-6925-717C4000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58190-4173-9845-4929-910A187D3E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E9C03F-67D2-06AE-8AE4-7C60E10673C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64A788-CAF6-E48E-0AEF-D66FD742D71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0DCE95-CB21-F64C-47CC-BEFFDBE0A3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8440240-F425-0B72-2058-EC45CD20C2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420E8-A760-809C-426B-6B1BB6D9C2D6}"/>
              </a:ext>
            </a:extLst>
          </p:cNvPr>
          <p:cNvSpPr txBox="1"/>
          <p:nvPr/>
        </p:nvSpPr>
        <p:spPr>
          <a:xfrm>
            <a:off x="685800" y="667929"/>
            <a:ext cx="99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1. </a:t>
            </a:r>
            <a:r>
              <a:rPr lang="en-US" sz="2800" b="1" dirty="0"/>
              <a:t>Rotor Blade Structures Team Time line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3DCE7-771E-9080-D19C-2878E7CB4E88}"/>
              </a:ext>
            </a:extLst>
          </p:cNvPr>
          <p:cNvSpPr txBox="1"/>
          <p:nvPr/>
        </p:nvSpPr>
        <p:spPr>
          <a:xfrm>
            <a:off x="838200" y="1259975"/>
            <a:ext cx="778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1.1 Team Time line for Month October -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2A144F-605C-049C-04DF-6D6B030F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6" y="1942442"/>
            <a:ext cx="11520000" cy="33398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9156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AA7A-D017-34C4-C248-4534DBA0B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6A465-AB08-2CBD-1AFA-97C9FECECC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DCD6DD9-8C13-3986-F184-155086B59F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547F0E-3025-AEF2-3B69-00682B51B0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E5EC74-8E0A-611F-BFFC-B98F176503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A02C490-2C33-4AE2-C076-195A2D4F7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09133-F6B8-8F14-A74E-A4282EC31ADB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1. Team Time line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C2F2E-60F3-9051-91E6-702A881A4054}"/>
              </a:ext>
            </a:extLst>
          </p:cNvPr>
          <p:cNvSpPr txBox="1"/>
          <p:nvPr/>
        </p:nvSpPr>
        <p:spPr>
          <a:xfrm>
            <a:off x="838200" y="1289471"/>
            <a:ext cx="7788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1.2 Team Time line for Month November -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DD249-1B5A-2138-B479-FD060E11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958085"/>
            <a:ext cx="11520000" cy="31856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505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86665-13F2-E4E3-2354-EA3BA60F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A10D-043B-2C95-D47C-9A4860CD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Bibliography / Management team / PM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D9F50-4105-4F01-72F0-D74F68CF4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31"/>
            <a:ext cx="10515600" cy="4351338"/>
          </a:xfrm>
        </p:spPr>
        <p:txBody>
          <a:bodyPr>
            <a:noAutofit/>
          </a:bodyPr>
          <a:lstStyle/>
          <a:p>
            <a:r>
              <a:rPr lang="en-GB" dirty="0"/>
              <a:t>[1] Siemens Gamesa Renewable Energy, “SG 5.0-145 Onshore Wind Turbine,” Siemens Gamesa, 2024. [Online]. Available: https://www.siemensgamesa.com/en-int/products-and-services/onshore/wind-turbine-sg-5-0-145  </a:t>
            </a:r>
          </a:p>
          <a:p>
            <a:r>
              <a:rPr lang="en-GB" dirty="0"/>
              <a:t>[2] Nordex SE, “N163/5.X – Delta4000 Platform,” Nordex Group, 2024. [Online]. Available: https://www.nordex-online.com/en/product/n163-5-x/</a:t>
            </a:r>
          </a:p>
          <a:p>
            <a:r>
              <a:rPr lang="en-GB" dirty="0"/>
              <a:t>[3] GE </a:t>
            </a:r>
            <a:r>
              <a:rPr lang="en-GB" dirty="0" err="1"/>
              <a:t>Vernova</a:t>
            </a:r>
            <a:r>
              <a:rPr lang="en-GB" dirty="0"/>
              <a:t>, “Cypress Platform – 5.3-158 MW Onshore Wind Turbine,” GE Renewable Energy, 2024. [Online]. Available: https://www.gevernova.com  </a:t>
            </a:r>
          </a:p>
          <a:p>
            <a:r>
              <a:rPr lang="en-GB" dirty="0"/>
              <a:t>[4] P. Bortolotti, J. J. Jonkman, L. Wang and A. D. Wright, “IEA Wind TCP Task 37: Systems Engineering in Wind Energy – Reference Wind Turbines,” NREL, 2019. </a:t>
            </a:r>
            <a:r>
              <a:rPr lang="en-GB" dirty="0" err="1"/>
              <a:t>doi</a:t>
            </a:r>
            <a:r>
              <a:rPr lang="en-GB" dirty="0"/>
              <a:t>: 10.2172/1529216.  </a:t>
            </a:r>
          </a:p>
          <a:p>
            <a:r>
              <a:rPr lang="en-GB" dirty="0"/>
              <a:t>[5] National Renewable Energy Laboratory (NREL), “NREL 5 MW Reference Turbine Documentation,” Golden, CO, 2020. [Online]. Available: https://docs.nrel.gov/docs/fy09osti/38060.pdf</a:t>
            </a:r>
            <a:br>
              <a:rPr lang="en-GB" dirty="0"/>
            </a:br>
            <a:br>
              <a:rPr lang="en-GB" dirty="0"/>
            </a:br>
            <a:r>
              <a:rPr lang="en-GB" dirty="0"/>
              <a:t>[6] </a:t>
            </a:r>
            <a:r>
              <a:rPr lang="en-GB" dirty="0" err="1"/>
              <a:t>Goldwind</a:t>
            </a:r>
            <a:r>
              <a:rPr lang="en-GB" dirty="0"/>
              <a:t>, “GW155/4.5 Wind Turbine Product Brochure,” Xinjiang </a:t>
            </a:r>
            <a:r>
              <a:rPr lang="en-GB" dirty="0" err="1"/>
              <a:t>Goldwind</a:t>
            </a:r>
            <a:r>
              <a:rPr lang="en-GB" dirty="0"/>
              <a:t> Science &amp; Technology Co., Ltd., 2023. [Online]. Available: https://www.goldwind.com  </a:t>
            </a:r>
          </a:p>
          <a:p>
            <a:r>
              <a:rPr lang="en-GB" dirty="0"/>
              <a:t>[7] Vestas Wind Systems A/S, “V150-5.6 MW </a:t>
            </a:r>
            <a:r>
              <a:rPr lang="en-GB" dirty="0" err="1"/>
              <a:t>EnVentus</a:t>
            </a:r>
            <a:r>
              <a:rPr lang="en-GB" dirty="0"/>
              <a:t> Platform,” Vestas, 2024. [Online]. Available: https://www.vestas.com  </a:t>
            </a:r>
          </a:p>
          <a:p>
            <a:r>
              <a:rPr lang="en-GB" dirty="0"/>
              <a:t>[8] DNV, “Design Guideline for Certification of Wind Turbines (DNV-ST-0437),” DNV, Høvik, 2021.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65D8-FABB-2E8F-8009-72EED5F4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1336B-C3FF-58F4-A0EC-6EEBC5A9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Management Team PM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7327-E203-382A-F016-253A275A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996D2D-E2E1-6751-C220-28D421CBEE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Bakhtyar Karim</a:t>
            </a:r>
          </a:p>
        </p:txBody>
      </p:sp>
    </p:spTree>
    <p:extLst>
      <p:ext uri="{BB962C8B-B14F-4D97-AF65-F5344CB8AC3E}">
        <p14:creationId xmlns:p14="http://schemas.microsoft.com/office/powerpoint/2010/main" val="793178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03AF4-3B96-3F51-2BDA-CA0D57879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BCB173-F680-11E6-1FD4-5E125BA8FA7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7A885B1-171F-94DF-55AB-B28CECE3088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688D10-B15F-D800-D5A4-DB9B787F1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0CDF6-8EB3-5C24-E48B-FC24C2FFAC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6410C33-240B-971E-2BDC-68E452E40D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14ED4-1B88-8D77-C1ED-81AA0C5189E2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2. Fixing the length of Blade</a:t>
            </a:r>
            <a:endParaRPr lang="en-IN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A1125-9F63-1B18-3FC3-6F77930D4811}"/>
                  </a:ext>
                </a:extLst>
              </p:cNvPr>
              <p:cNvSpPr txBox="1"/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4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IN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A1125-9F63-1B18-3FC3-6F77930D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3" y="1420566"/>
                <a:ext cx="6405425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0748B1-1DBE-A207-6E02-2695E14EB4BE}"/>
                  </a:ext>
                </a:extLst>
              </p:cNvPr>
              <p:cNvSpPr txBox="1"/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800" b="1" i="1" dirty="0">
                    <a:latin typeface="Cambria Math" panose="02040503050406030204" pitchFamily="18" charset="0"/>
                  </a:rPr>
                  <a:t>Substituting the values -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IN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0.45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IN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1.225 kg/m</a:t>
                </a:r>
                <a:r>
                  <a:rPr lang="en-IN" sz="2800" i="1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sz="28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I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7.6 m/s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0748B1-1DBE-A207-6E02-2695E14E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6" y="2903208"/>
                <a:ext cx="4964080" cy="2919774"/>
              </a:xfrm>
              <a:prstGeom prst="rect">
                <a:avLst/>
              </a:prstGeom>
              <a:blipFill>
                <a:blip r:embed="rId3"/>
                <a:stretch>
                  <a:fillRect l="-4294" t="-3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B05A43-FF31-1356-9870-46E163860324}"/>
              </a:ext>
            </a:extLst>
          </p:cNvPr>
          <p:cNvSpPr txBox="1"/>
          <p:nvPr/>
        </p:nvSpPr>
        <p:spPr>
          <a:xfrm>
            <a:off x="5643706" y="2962226"/>
            <a:ext cx="496408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800" b="1" i="1" dirty="0">
                <a:latin typeface="Cambria Math" panose="02040503050406030204" pitchFamily="18" charset="0"/>
              </a:rPr>
              <a:t>We get –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D </a:t>
            </a:r>
            <a:r>
              <a:rPr lang="en-IN" sz="2800" i="1" dirty="0">
                <a:latin typeface="Cambria Math" panose="02040503050406030204" pitchFamily="18" charset="0"/>
                <a:cs typeface="Times New Roman" panose="02020603050405020304" pitchFamily="18" charset="0"/>
              </a:rPr>
              <a:t>≈</a:t>
            </a:r>
            <a:r>
              <a:rPr lang="en-IN" sz="2800" i="1" dirty="0">
                <a:latin typeface="Cambria Math" panose="02040503050406030204" pitchFamily="18" charset="0"/>
              </a:rPr>
              <a:t> 160 m</a:t>
            </a:r>
          </a:p>
          <a:p>
            <a:pPr lvl="2"/>
            <a:r>
              <a:rPr lang="en-IN" sz="2800" i="1" dirty="0">
                <a:latin typeface="Cambria Math" panose="02040503050406030204" pitchFamily="18" charset="0"/>
              </a:rPr>
              <a:t>R </a:t>
            </a:r>
            <a:r>
              <a:rPr lang="en-IN" sz="2800" i="1" dirty="0">
                <a:latin typeface="Cambria Math" panose="02040503050406030204" pitchFamily="18" charset="0"/>
                <a:cs typeface="Times New Roman" panose="02020603050405020304" pitchFamily="18" charset="0"/>
              </a:rPr>
              <a:t>≈ </a:t>
            </a:r>
            <a:r>
              <a:rPr lang="en-IN" sz="2800" i="1" dirty="0">
                <a:latin typeface="Cambria Math" panose="02040503050406030204" pitchFamily="18" charset="0"/>
              </a:rPr>
              <a:t>80 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50637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6EE3F-5634-E75F-27CE-C4B8A6968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530003-259F-55E9-AD9C-E17493552E3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57FE20-C399-93E5-4FA0-782ACC41CD0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414D46-DB74-3571-02C8-2F65E97D70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ADC875-9A58-5E0B-9C24-464A789D1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0964B68-EEF0-CEBC-3BFB-D6AFB44F7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0DB51-8B31-CB2B-5564-A36F1A28477B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3. Fix the nodes along the length of Blade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58867-9880-8345-9816-251145E2D3C5}"/>
              </a:ext>
            </a:extLst>
          </p:cNvPr>
          <p:cNvSpPr txBox="1"/>
          <p:nvPr/>
        </p:nvSpPr>
        <p:spPr>
          <a:xfrm>
            <a:off x="761197" y="1404240"/>
            <a:ext cx="10365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As per Optimus Shakthi 2024 the number of nodes is equal to 11 (R = 87 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According to NREL 5MW the number of nodes is 17 (R = 63 m).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As per the length of Optimus Syria Rotor Blade (R = 80 approx.) it is decided by the Aerodynamics Team.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Using above data we are doing calculation to accommodate feasible number of nodes to provide both structural strength and good aerodynamic lift as well.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We are yet to fix the number of nodes and the distance between the nodes.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Once we get the actual blade geometry from the Aerodynamics Team. We will decide the above mentioned factors.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16465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827FC-239B-37E9-4A52-B6CCA275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C935A-38C8-E978-544C-E73046FEE7E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698AEB-FF63-FCD7-BA3A-E665221996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1C1489-44F8-0A30-D522-FA7B3B3C34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C73B8-3ED7-71E1-DE2E-6DA9ADB20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2CBE27B-506C-05F0-61FB-385571E0BF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F7DD4-C2BB-B84E-BF90-9437C1813331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4. Blade Root Diameter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D33C4-D942-214C-7D99-909FAF5D64BA}"/>
              </a:ext>
            </a:extLst>
          </p:cNvPr>
          <p:cNvSpPr txBox="1"/>
          <p:nvPr/>
        </p:nvSpPr>
        <p:spPr>
          <a:xfrm>
            <a:off x="761197" y="1538993"/>
            <a:ext cx="103656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As per our assumptions based on Optimus Shakthi we calculated the blade root diameter.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b="1" dirty="0"/>
              <a:t>Using the formula,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b="1" dirty="0"/>
          </a:p>
          <a:p>
            <a:pPr algn="l"/>
            <a:endParaRPr lang="en-IN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11A7B-4925-12E3-8C78-67D984B1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73" y="2616211"/>
            <a:ext cx="2534751" cy="6876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360DB-140D-3C12-F42A-3874BE577100}"/>
              </a:ext>
            </a:extLst>
          </p:cNvPr>
          <p:cNvSpPr txBox="1"/>
          <p:nvPr/>
        </p:nvSpPr>
        <p:spPr>
          <a:xfrm>
            <a:off x="4580206" y="2616211"/>
            <a:ext cx="5747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here, 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	</a:t>
            </a:r>
            <a:r>
              <a:rPr lang="en-IN" sz="2200" b="1" dirty="0"/>
              <a:t>=   </a:t>
            </a:r>
            <a:r>
              <a:rPr lang="en-IN" sz="2200" dirty="0"/>
              <a:t>External (outer) Blade Diameter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bhc	</a:t>
            </a:r>
            <a:r>
              <a:rPr lang="en-IN" sz="2200" b="1" dirty="0"/>
              <a:t>=   </a:t>
            </a:r>
            <a:r>
              <a:rPr lang="en-IN" sz="2200" dirty="0"/>
              <a:t>Bolt Hole Circle diameter</a:t>
            </a:r>
          </a:p>
          <a:p>
            <a:r>
              <a:rPr lang="en-IN" sz="2200" b="1" dirty="0"/>
              <a:t>H	=   </a:t>
            </a:r>
            <a:r>
              <a:rPr lang="en-IN" sz="2200" dirty="0"/>
              <a:t>Root Thickness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81280-8EE7-5B97-3DAA-04C00D16A237}"/>
              </a:ext>
            </a:extLst>
          </p:cNvPr>
          <p:cNvSpPr txBox="1"/>
          <p:nvPr/>
        </p:nvSpPr>
        <p:spPr>
          <a:xfrm>
            <a:off x="1002014" y="4159275"/>
            <a:ext cx="1012479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/>
              <a:t>D</a:t>
            </a:r>
            <a:r>
              <a:rPr lang="en-IN" sz="2200" b="1" baseline="-25000" dirty="0"/>
              <a:t>bhc	</a:t>
            </a:r>
            <a:r>
              <a:rPr lang="en-IN" sz="2200" b="1" dirty="0"/>
              <a:t>=   </a:t>
            </a:r>
            <a:r>
              <a:rPr lang="en-IN" sz="2200" dirty="0">
                <a:solidFill>
                  <a:srgbClr val="FF0000"/>
                </a:solidFill>
              </a:rPr>
              <a:t>3.6</a:t>
            </a:r>
            <a:r>
              <a:rPr lang="en-IN" sz="2200" dirty="0"/>
              <a:t> m (as per Optimus Shakthi)</a:t>
            </a:r>
          </a:p>
          <a:p>
            <a:r>
              <a:rPr lang="en-IN" sz="2200" b="1" dirty="0"/>
              <a:t>H	=   </a:t>
            </a:r>
            <a:r>
              <a:rPr lang="en-IN" sz="2200" dirty="0">
                <a:solidFill>
                  <a:srgbClr val="FF0000"/>
                </a:solidFill>
              </a:rPr>
              <a:t>125</a:t>
            </a:r>
            <a:r>
              <a:rPr lang="en-IN" sz="2200" b="1" dirty="0"/>
              <a:t> </a:t>
            </a:r>
            <a:r>
              <a:rPr lang="en-IN" sz="2200" dirty="0"/>
              <a:t>mm</a:t>
            </a:r>
            <a:r>
              <a:rPr lang="en-IN" sz="2200" b="1" dirty="0"/>
              <a:t> </a:t>
            </a:r>
            <a:r>
              <a:rPr lang="en-IN" sz="2200" dirty="0"/>
              <a:t>(as per standards to prevent the bearing failure from the T Bolts)</a:t>
            </a:r>
          </a:p>
          <a:p>
            <a:r>
              <a:rPr lang="en-IN" sz="2200" b="1" dirty="0"/>
              <a:t>D</a:t>
            </a:r>
            <a:r>
              <a:rPr lang="en-IN" sz="2200" b="1" baseline="-25000" dirty="0"/>
              <a:t>b</a:t>
            </a:r>
            <a:r>
              <a:rPr lang="en-IN" sz="2200" b="1" dirty="0"/>
              <a:t>	=</a:t>
            </a:r>
            <a:r>
              <a:rPr lang="en-IN" sz="2200" dirty="0"/>
              <a:t>   </a:t>
            </a:r>
            <a:r>
              <a:rPr lang="en-IN" sz="2200" dirty="0">
                <a:solidFill>
                  <a:srgbClr val="FF0000"/>
                </a:solidFill>
              </a:rPr>
              <a:t>3.725</a:t>
            </a:r>
            <a:r>
              <a:rPr lang="en-IN" sz="2200" dirty="0"/>
              <a:t> m (approx.)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79204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23AF-267F-FEFC-3DDF-5DD9F62B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1065C7-46BD-AEC4-EAD3-4BA0FD5EEC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49294DC-F479-22A0-75EC-4CE2129C8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902666-A0C2-8230-8624-C8787D8BADF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C02BC4-356F-B6A8-C9B6-987F1591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CE5FCAF-4F77-7606-1169-D2CD87DB4D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5B619-4021-98DF-D06E-EAC7FCA80AE6}"/>
              </a:ext>
            </a:extLst>
          </p:cNvPr>
          <p:cNvSpPr txBox="1"/>
          <p:nvPr/>
        </p:nvSpPr>
        <p:spPr>
          <a:xfrm>
            <a:off x="685800" y="667929"/>
            <a:ext cx="778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5. Chord Length Formula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FCF51-B7CC-7B91-43A9-1E4AD336E8EE}"/>
                  </a:ext>
                </a:extLst>
              </p:cNvPr>
              <p:cNvSpPr txBox="1"/>
              <p:nvPr/>
            </p:nvSpPr>
            <p:spPr>
              <a:xfrm>
                <a:off x="1990277" y="1595104"/>
                <a:ext cx="7923929" cy="143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I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en-IN" sz="28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IN" sz="2800" i="1" dirty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IN" sz="2800" i="1" dirty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FCF51-B7CC-7B91-43A9-1E4AD336E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77" y="1595104"/>
                <a:ext cx="7923929" cy="14377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417573-CF63-187B-C91D-9735C7ED492A}"/>
              </a:ext>
            </a:extLst>
          </p:cNvPr>
          <p:cNvSpPr txBox="1"/>
          <p:nvPr/>
        </p:nvSpPr>
        <p:spPr>
          <a:xfrm>
            <a:off x="1336707" y="3429000"/>
            <a:ext cx="79239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/>
              <a:t>here,</a:t>
            </a:r>
            <a:br>
              <a:rPr lang="en-IN" sz="2200" dirty="0"/>
            </a:br>
            <a:r>
              <a:rPr lang="en-IN" sz="2200" dirty="0"/>
              <a:t>c(r)	= Chord Length (m)</a:t>
            </a:r>
          </a:p>
          <a:p>
            <a:pPr algn="l"/>
            <a:r>
              <a:rPr lang="en-IN" sz="2200" dirty="0"/>
              <a:t>z	= No. of Blades (m)</a:t>
            </a:r>
          </a:p>
          <a:p>
            <a:pPr algn="l"/>
            <a:r>
              <a:rPr lang="en-IN" sz="2200" dirty="0"/>
              <a:t>R	= Rotor Radius (m)</a:t>
            </a:r>
          </a:p>
          <a:p>
            <a:pPr algn="l"/>
            <a:r>
              <a:rPr lang="en-IN" sz="2200" dirty="0"/>
              <a:t>C</a:t>
            </a:r>
            <a:r>
              <a:rPr lang="en-IN" sz="2200" baseline="-25000" dirty="0"/>
              <a:t>L	</a:t>
            </a:r>
            <a:r>
              <a:rPr lang="en-IN" sz="2200" dirty="0"/>
              <a:t>= Lift Coefficient</a:t>
            </a:r>
          </a:p>
          <a:p>
            <a:pPr algn="l"/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I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Designed Tip Speed Ratio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229462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09735-3789-9DF5-61D8-79980EA9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555B63-3592-021B-860C-1967A93DD1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1D18C37-6E13-57AA-35BF-4C8636D261A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2BF4B0-5EE8-E7A6-E472-63168E65730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C44984-C903-C76D-5E18-64CD90E71B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9EB0FFE-A643-8C3A-6DFC-F4DF937DC2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7D3FF-4F89-7914-D70D-198E4E3EC991}"/>
              </a:ext>
            </a:extLst>
          </p:cNvPr>
          <p:cNvSpPr txBox="1"/>
          <p:nvPr/>
        </p:nvSpPr>
        <p:spPr>
          <a:xfrm>
            <a:off x="838200" y="1443491"/>
            <a:ext cx="105276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As per the instructions from the Management Team We have decided the no. of air foils from 11 to 17 approx. as mentioned in the last slide.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200" dirty="0"/>
              <a:t>So If the length of blade changes the distance between two nodes is altered only once we get the final blade geometry (2D &amp; 3D Model)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For this, We fix the Blade Geometry using NREL &amp; Optimus Shakthi for sometime to start with dealing the structural aspects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The final Laminate thickness (H) will be calculated once we get the final blade geometry from Aerodynamics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F5927-B64A-FD4A-8580-83B49C2A6E2C}"/>
              </a:ext>
            </a:extLst>
          </p:cNvPr>
          <p:cNvSpPr txBox="1"/>
          <p:nvPr/>
        </p:nvSpPr>
        <p:spPr>
          <a:xfrm>
            <a:off x="685800" y="721989"/>
            <a:ext cx="613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5. Data needed to proceed further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58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2ACF-55D4-9220-4183-95D31C457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FE6E9B-DB19-FBD8-EA4D-085FBF4CABB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D4B07F-645B-4DE8-AF20-7FF1FA76B246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1268C7-E1C6-0696-9B82-FA431754B79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77C971-72ED-E6B7-6755-C7EC302A702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7E24E7-837E-66DC-A0F5-3A2F33BBBC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C769CEB-1B8A-2B5B-66E0-50495DEF0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E579F-5EFE-B8C7-95F0-26F04ABA21DC}"/>
              </a:ext>
            </a:extLst>
          </p:cNvPr>
          <p:cNvSpPr txBox="1"/>
          <p:nvPr/>
        </p:nvSpPr>
        <p:spPr>
          <a:xfrm>
            <a:off x="685800" y="721989"/>
            <a:ext cx="693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/>
              <a:t>6. Tasks planned for upcoming weeks -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6E2C168-E54F-EC95-359D-BAB7A9228628}"/>
              </a:ext>
            </a:extLst>
          </p:cNvPr>
          <p:cNvGraphicFramePr/>
          <p:nvPr/>
        </p:nvGraphicFramePr>
        <p:xfrm>
          <a:off x="1812000" y="1311316"/>
          <a:ext cx="8568000" cy="51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08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B6ED1-18E3-9640-3D93-84F8B0B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Bibliography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D8ED35-2E13-75BD-2A2E-AC637478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3DB4-11DF-4DC9-9AFB-FDB45DBDB9C4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55318-CDFF-2436-5D76-D30CE5C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7705" y="6564113"/>
            <a:ext cx="3846095" cy="365125"/>
          </a:xfrm>
        </p:spPr>
        <p:txBody>
          <a:bodyPr/>
          <a:lstStyle/>
          <a:p>
            <a:r>
              <a:rPr lang="en-GB" dirty="0"/>
              <a:t>Rotor Blade Structures / Optimus Syria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2673D2-F682-F630-F59F-C4FFF6A9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F89852-0382-5806-3356-FA1C77F6D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Mithun Shetty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8B34B-CE26-1470-1701-E04971C52B8A}"/>
              </a:ext>
            </a:extLst>
          </p:cNvPr>
          <p:cNvSpPr txBox="1"/>
          <p:nvPr/>
        </p:nvSpPr>
        <p:spPr>
          <a:xfrm>
            <a:off x="484418" y="1465091"/>
            <a:ext cx="10671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MW/61.5m Wind Turbine Blade Reference Model by Brian R. Resor, Sandia National Laboratories, California,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a 5 MW Reference Wind Turbine for Offshore System Development, J. Jonkman, S. Butterfield, W. Musial, and G. Scott, National Renewable Energy Laboratory, USA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 from Optimus Shakthi 2024</a:t>
            </a:r>
          </a:p>
        </p:txBody>
      </p:sp>
    </p:spTree>
    <p:extLst>
      <p:ext uri="{BB962C8B-B14F-4D97-AF65-F5344CB8AC3E}">
        <p14:creationId xmlns:p14="http://schemas.microsoft.com/office/powerpoint/2010/main" val="3644093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Electrical Drivetrain / Optimus Syria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 dirty="0"/>
              <a:t>Weekly report: Electrical Drivetrain</a:t>
            </a:r>
            <a:endParaRPr lang="en-GB" sz="4000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E0415E7-E053-E995-249A-5B86E4F96002}"/>
              </a:ext>
            </a:extLst>
          </p:cNvPr>
          <p:cNvSpPr txBox="1">
            <a:spLocks/>
          </p:cNvSpPr>
          <p:nvPr/>
        </p:nvSpPr>
        <p:spPr>
          <a:xfrm>
            <a:off x="1565241" y="3581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Week number: 4</a:t>
            </a:r>
            <a:endParaRPr lang="en-US" dirty="0"/>
          </a:p>
          <a:p>
            <a:r>
              <a:rPr lang="it-IT" sz="2000" dirty="0"/>
              <a:t>Date: 14/10/2025</a:t>
            </a:r>
          </a:p>
          <a:p>
            <a:r>
              <a:rPr lang="it-IT" sz="2000" dirty="0"/>
              <a:t>Supervisor: </a:t>
            </a:r>
            <a:r>
              <a:rPr lang="it-IT" sz="2000" dirty="0">
                <a:latin typeface="Aptos"/>
              </a:rPr>
              <a:t>Prof. Dr.-Ing. Saiju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F5F1D8B-AA3D-0259-5E4F-2CDC8B30563D}"/>
              </a:ext>
            </a:extLst>
          </p:cNvPr>
          <p:cNvSpPr txBox="1">
            <a:spLocks/>
          </p:cNvSpPr>
          <p:nvPr/>
        </p:nvSpPr>
        <p:spPr>
          <a:xfrm>
            <a:off x="3531588" y="3967804"/>
            <a:ext cx="5128821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Group members:  Aiswarya Vijayan, Vishranti Shivajirao Patil , Girish Mahadeo Padalkar, Cristina Milene Vergara Hernandez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E339F-29BC-C621-536B-8758FA672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93" y="3246104"/>
            <a:ext cx="5596613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238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marL="457200" lvl="1" indent="0">
              <a:buNone/>
            </a:pPr>
            <a:endParaRPr lang="de-DE" dirty="0"/>
          </a:p>
          <a:p>
            <a:pPr lvl="1">
              <a:buAutoNum type="arabicPeriod"/>
            </a:pPr>
            <a:r>
              <a:rPr lang="en-US" dirty="0"/>
              <a:t>Concept of a converter in a wind turbine</a:t>
            </a:r>
          </a:p>
          <a:p>
            <a:pPr lvl="1">
              <a:buAutoNum type="arabicPeriod"/>
            </a:pPr>
            <a:r>
              <a:rPr lang="en-US" dirty="0"/>
              <a:t>Main function of  a converter</a:t>
            </a:r>
          </a:p>
          <a:p>
            <a:pPr lvl="1">
              <a:buAutoNum type="arabicPeriod"/>
            </a:pPr>
            <a:r>
              <a:rPr lang="en-US" dirty="0"/>
              <a:t>Types of Converters</a:t>
            </a:r>
          </a:p>
          <a:p>
            <a:pPr lvl="1">
              <a:buAutoNum type="arabicPeriod"/>
            </a:pPr>
            <a:r>
              <a:rPr lang="en-US" dirty="0"/>
              <a:t>Our recommendation</a:t>
            </a:r>
            <a:endParaRPr lang="en-US" dirty="0">
              <a:latin typeface="Aptos" panose="020B0004020202020204" pitchFamily="34" charset="0"/>
            </a:endParaRPr>
          </a:p>
          <a:p>
            <a:pPr lvl="1"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How the converter is connected</a:t>
            </a:r>
          </a:p>
          <a:p>
            <a:pPr lvl="1">
              <a:buAutoNum type="arabicPeriod"/>
            </a:pPr>
            <a:r>
              <a:rPr lang="en-US" dirty="0">
                <a:latin typeface="Aptos" panose="020B0004020202020204" pitchFamily="34" charset="0"/>
              </a:rPr>
              <a:t>IGBT overview</a:t>
            </a:r>
          </a:p>
          <a:p>
            <a:pPr lvl="1">
              <a:buAutoNum type="arabicPeriod"/>
            </a:pPr>
            <a:r>
              <a:rPr lang="en-US" dirty="0"/>
              <a:t>Conclusion &amp; Next Steps</a:t>
            </a:r>
            <a:endParaRPr lang="de-DE" dirty="0"/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of contents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88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D9FF-3E62-4877-0B46-5730AAEC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2E4B11-7E37-C65A-E83B-0056FA29D31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5053839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0FFFC-EA4D-45CD-F191-1DF29F057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DFFB6D-844E-271D-92E1-F6D64602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1.Concept of a Converter in a Wind Turbine</a:t>
            </a:r>
            <a:endParaRPr lang="de-DE" dirty="0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D41BD754-80CE-1173-CBB5-050414A7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621C0A3-BB33-1527-D918-6A5187EE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89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3540B4-32B1-10D3-4CC6-F645E3C8C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F90A21E-A30B-36B9-EE48-832B9542694B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7A7CC-2E98-67AF-7140-4F888C1DA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1" y="1872862"/>
            <a:ext cx="7045589" cy="3365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0F38C-6DE8-9AD5-7541-0F2E6F18BD82}"/>
              </a:ext>
            </a:extLst>
          </p:cNvPr>
          <p:cNvSpPr txBox="1"/>
          <p:nvPr/>
        </p:nvSpPr>
        <p:spPr>
          <a:xfrm>
            <a:off x="4691563" y="5420096"/>
            <a:ext cx="4802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</a:t>
            </a:r>
            <a:r>
              <a:rPr lang="de-DE" sz="1000" dirty="0">
                <a:hlinkClick r:id="rId3"/>
              </a:rPr>
              <a:t>https://www.researchgate.net/publication/315044381</a:t>
            </a:r>
            <a:endParaRPr lang="de-DE" sz="1000" dirty="0"/>
          </a:p>
          <a:p>
            <a:r>
              <a:rPr lang="de-DE" sz="1000" dirty="0"/>
              <a:t>Control_techniques_for_losses_reduction_in_wind_turbine_DFIG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13038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9E07-749B-905D-F909-FE249735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4.i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with </a:t>
            </a:r>
            <a:r>
              <a:rPr lang="it-IT" dirty="0" err="1"/>
              <a:t>tip</a:t>
            </a:r>
            <a:r>
              <a:rPr lang="it-IT" dirty="0"/>
              <a:t> speed?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7352-A5AB-3026-7A11-849E815BF7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38200" y="1553063"/>
            <a:ext cx="10515600" cy="794483"/>
          </a:xfrm>
        </p:spPr>
        <p:txBody>
          <a:bodyPr/>
          <a:lstStyle/>
          <a:p>
            <a:r>
              <a:rPr lang="it-IT" dirty="0"/>
              <a:t>Design idea: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2AC0-37D2-6FD1-98EC-AE8C38A146E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0CBF-D434-1E88-E9EC-0AC30E92E75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Management team SI/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D626A-168A-33B1-2676-B257CE8ED86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083164-C53A-9D94-21E0-0836B402F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6AC61-5061-0AAB-2F2E-413FCB9A9E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Federico De Mita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B1D4A8-42AC-257C-EAF5-9BCA5F8E02DB}"/>
              </a:ext>
            </a:extLst>
          </p:cNvPr>
          <p:cNvCxnSpPr>
            <a:cxnSpLocks/>
          </p:cNvCxnSpPr>
          <p:nvPr/>
        </p:nvCxnSpPr>
        <p:spPr>
          <a:xfrm flipH="1">
            <a:off x="2711473" y="2762555"/>
            <a:ext cx="1707544" cy="11205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867B37-2BF0-9046-E19C-DE80F5E865CA}"/>
                  </a:ext>
                </a:extLst>
              </p:cNvPr>
              <p:cNvSpPr/>
              <p:nvPr/>
            </p:nvSpPr>
            <p:spPr>
              <a:xfrm>
                <a:off x="737068" y="3887872"/>
                <a:ext cx="3019853" cy="9847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Rated </a:t>
                </a:r>
                <a:r>
                  <a:rPr lang="it-IT" dirty="0" err="1"/>
                  <a:t>rotational</a:t>
                </a:r>
                <a:r>
                  <a:rPr lang="it-IT" dirty="0"/>
                  <a:t> speed: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𝑡𝑖𝑝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867B37-2BF0-9046-E19C-DE80F5E86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8" y="3887872"/>
                <a:ext cx="3019853" cy="9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0BBDB0-2204-C293-BB09-B91FC753FA1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928945" y="2791131"/>
            <a:ext cx="1" cy="7170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C0C013-D9C2-0687-1B1F-CF7754598C78}"/>
              </a:ext>
            </a:extLst>
          </p:cNvPr>
          <p:cNvCxnSpPr>
            <a:cxnSpLocks/>
          </p:cNvCxnSpPr>
          <p:nvPr/>
        </p:nvCxnSpPr>
        <p:spPr>
          <a:xfrm>
            <a:off x="7346003" y="2658973"/>
            <a:ext cx="1602795" cy="1237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9F0F7D-4681-F7A8-094E-5DE7DE22C948}"/>
                  </a:ext>
                </a:extLst>
              </p:cNvPr>
              <p:cNvSpPr/>
              <p:nvPr/>
            </p:nvSpPr>
            <p:spPr>
              <a:xfrm>
                <a:off x="4419018" y="3481592"/>
                <a:ext cx="3019853" cy="98473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Rated </a:t>
                </a:r>
                <a:r>
                  <a:rPr lang="it-IT" dirty="0" err="1"/>
                  <a:t>Tip</a:t>
                </a:r>
                <a:r>
                  <a:rPr lang="it-IT" dirty="0"/>
                  <a:t> speed ratio: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tip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rated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9F0F7D-4681-F7A8-094E-5DE7DE22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018" y="3481592"/>
                <a:ext cx="3019853" cy="984738"/>
              </a:xfrm>
              <a:prstGeom prst="rect">
                <a:avLst/>
              </a:prstGeom>
              <a:blipFill>
                <a:blip r:embed="rId3"/>
                <a:stretch>
                  <a:fillRect t="-6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4B9E44-89EC-3302-862A-9E5820BCB7EB}"/>
              </a:ext>
            </a:extLst>
          </p:cNvPr>
          <p:cNvCxnSpPr>
            <a:stCxn id="22" idx="2"/>
          </p:cNvCxnSpPr>
          <p:nvPr/>
        </p:nvCxnSpPr>
        <p:spPr>
          <a:xfrm flipH="1">
            <a:off x="5928944" y="4466330"/>
            <a:ext cx="1" cy="9145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355EB4-A2C9-ED1B-369D-D5B50B6D799A}"/>
              </a:ext>
            </a:extLst>
          </p:cNvPr>
          <p:cNvSpPr/>
          <p:nvPr/>
        </p:nvSpPr>
        <p:spPr>
          <a:xfrm>
            <a:off x="4419017" y="5354353"/>
            <a:ext cx="3019853" cy="7546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Power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calculation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6466D-C6D0-16ED-E6DE-A35047E56BA3}"/>
              </a:ext>
            </a:extLst>
          </p:cNvPr>
          <p:cNvSpPr/>
          <p:nvPr/>
        </p:nvSpPr>
        <p:spPr>
          <a:xfrm>
            <a:off x="4246684" y="2105697"/>
            <a:ext cx="3364524" cy="6854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dirty="0"/>
              <a:t>TIP SPEED</a:t>
            </a:r>
            <a:endParaRPr lang="en-GB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9368A3-1514-9B00-C357-DEB4526CAAE1}"/>
              </a:ext>
            </a:extLst>
          </p:cNvPr>
          <p:cNvSpPr/>
          <p:nvPr/>
        </p:nvSpPr>
        <p:spPr>
          <a:xfrm>
            <a:off x="8100967" y="3887872"/>
            <a:ext cx="3019853" cy="9847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Mechanical</a:t>
            </a:r>
            <a:r>
              <a:rPr lang="it-IT" dirty="0"/>
              <a:t> torque </a:t>
            </a:r>
            <a:r>
              <a:rPr lang="it-IT" dirty="0" err="1"/>
              <a:t>calculation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4449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9958-6338-6EFB-B8E8-DBB1A307A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A61BE607-486F-044F-7A84-94C38AD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0F6D551C-54AA-79DE-6D93-E2E2644B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90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B2DDD8-17AB-4C38-B9F6-D58C7769FE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3BA7C6-136E-05EB-94F7-BCF8C7BC1D7C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2FC41-D414-32A2-3830-B226D9BB3B5C}"/>
              </a:ext>
            </a:extLst>
          </p:cNvPr>
          <p:cNvSpPr txBox="1"/>
          <p:nvPr/>
        </p:nvSpPr>
        <p:spPr>
          <a:xfrm>
            <a:off x="1125820" y="1537433"/>
            <a:ext cx="100941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Power Conversion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Control of Power Flow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Voltage &amp; Frequency Regulation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Protection &amp; Grid Compliance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Times New Roman" panose="02020603050405020304" pitchFamily="18" charset="0"/>
              </a:rPr>
              <a:t>System Efficiency</a:t>
            </a:r>
            <a:endParaRPr lang="en-US" sz="1600" dirty="0"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1600" b="1" dirty="0"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600" b="1" dirty="0">
                <a:cs typeface="Times New Roman" panose="02020603050405020304" pitchFamily="18" charset="0"/>
              </a:rPr>
              <a:t>Components:</a:t>
            </a:r>
          </a:p>
          <a:p>
            <a:pP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Rotor-Side Converter (RSC):</a:t>
            </a:r>
            <a:r>
              <a:rPr lang="en-US" sz="1600" dirty="0">
                <a:cs typeface="Times New Roman" panose="02020603050405020304" pitchFamily="18" charset="0"/>
              </a:rPr>
              <a:t> Controls torque and generator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DC-Link Capacitor:</a:t>
            </a:r>
            <a:r>
              <a:rPr lang="en-US" sz="1600" dirty="0">
                <a:cs typeface="Times New Roman" panose="02020603050405020304" pitchFamily="18" charset="0"/>
              </a:rPr>
              <a:t> Maintains stable DC voltage.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Grid-Side Converter (GSC):</a:t>
            </a:r>
            <a:r>
              <a:rPr lang="en-US" sz="1600" dirty="0">
                <a:cs typeface="Times New Roman" panose="02020603050405020304" pitchFamily="18" charset="0"/>
              </a:rPr>
              <a:t> Manages grid connection and reactive power</a:t>
            </a:r>
            <a:r>
              <a:rPr lang="en-US" sz="2000" dirty="0"/>
              <a:t>.</a:t>
            </a:r>
          </a:p>
        </p:txBody>
      </p:sp>
      <p:sp>
        <p:nvSpPr>
          <p:cNvPr id="5" name="Titel 21">
            <a:extLst>
              <a:ext uri="{FF2B5EF4-FFF2-40B4-BE49-F238E27FC236}">
                <a16:creationId xmlns:a16="http://schemas.microsoft.com/office/drawing/2014/main" id="{B5FB31FF-24DF-8782-1105-3171EF74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2.Main function of a converter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78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1CDC-A063-B644-0E84-E83A156A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02E016EB-A79A-BF6C-478F-FA2FE1CF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751A2FDC-ED23-A086-F7E0-1BA9E069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91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902ED6-8085-6196-2639-F2259AEC4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026CAF-09B1-2225-5AB6-59CA5AA44E75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5" name="Titel 21">
            <a:extLst>
              <a:ext uri="{FF2B5EF4-FFF2-40B4-BE49-F238E27FC236}">
                <a16:creationId xmlns:a16="http://schemas.microsoft.com/office/drawing/2014/main" id="{3F8B5C66-6214-7A9C-5F08-6A107658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3.Types of converters</a:t>
            </a: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DB76E9F-1DBE-BCB7-C8A5-BF5AFBAF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1" y="2359202"/>
            <a:ext cx="5535458" cy="1757999"/>
          </a:xfrm>
          <a:prstGeom prst="rect">
            <a:avLst/>
          </a:prstGeom>
        </p:spPr>
      </p:pic>
      <p:pic>
        <p:nvPicPr>
          <p:cNvPr id="7" name="Image 2">
            <a:extLst>
              <a:ext uri="{FF2B5EF4-FFF2-40B4-BE49-F238E27FC236}">
                <a16:creationId xmlns:a16="http://schemas.microsoft.com/office/drawing/2014/main" id="{CAFB7E0A-2278-2362-FC12-F2AF9423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90" y="2533108"/>
            <a:ext cx="5470292" cy="1584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D753CA-2CDB-A494-753F-6146DBE7F7C5}"/>
              </a:ext>
            </a:extLst>
          </p:cNvPr>
          <p:cNvSpPr txBox="1"/>
          <p:nvPr/>
        </p:nvSpPr>
        <p:spPr>
          <a:xfrm>
            <a:off x="3833930" y="5123799"/>
            <a:ext cx="6015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</a:t>
            </a:r>
            <a:r>
              <a:rPr lang="de-DE" sz="1000" dirty="0">
                <a:hlinkClick r:id="rId5"/>
              </a:rPr>
              <a:t>www.academia.edu/35403755/</a:t>
            </a:r>
            <a:r>
              <a:rPr lang="de-DE" sz="1000" dirty="0"/>
              <a:t> Power_Electronics_Converters_for_Wind_Turbine_Systems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97E37-05F8-9AAC-EA1F-EADA2EBF1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042" y="4244513"/>
            <a:ext cx="3694496" cy="298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93B7AE-52F4-5509-1C0C-47427B7F0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619" y="4244513"/>
            <a:ext cx="3535986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89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F9E8-4614-830D-D693-5F14E901B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6F8BFDB0-9CB6-A23F-778E-4F38F6B3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00CF41B9-6380-471F-1082-D61EC893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92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661AA5-1888-02B1-C479-A9F68741B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B5C88B6-C451-A8FB-CC75-DF5C62E2C8BF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el 21">
            <a:extLst>
              <a:ext uri="{FF2B5EF4-FFF2-40B4-BE49-F238E27FC236}">
                <a16:creationId xmlns:a16="http://schemas.microsoft.com/office/drawing/2014/main" id="{FADBD335-7A0E-2F04-DFA1-7100A8C3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027906"/>
            <a:ext cx="10515600" cy="5575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r>
              <a:rPr lang="en-IN" sz="1600" b="1" dirty="0">
                <a:latin typeface="+mn-lt"/>
              </a:rPr>
              <a:t>Partial-scale back-to-back Voltage-Source Converter (VSC)</a:t>
            </a:r>
            <a:r>
              <a:rPr lang="en-IN" sz="1600" dirty="0">
                <a:latin typeface="+mn-lt"/>
              </a:rPr>
              <a:t> — Rotor-Side Converter (RSC) + DC-link capacitor + Grid-Side Converter (GSC), IGBT-based, with grid-side LCL filter.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(Converter rated ≈ </a:t>
            </a:r>
            <a:r>
              <a:rPr lang="en-IN" sz="1600" b="1" dirty="0">
                <a:latin typeface="+mn-lt"/>
              </a:rPr>
              <a:t>25–30%</a:t>
            </a:r>
            <a:r>
              <a:rPr lang="en-IN" sz="1600" dirty="0">
                <a:latin typeface="+mn-lt"/>
              </a:rPr>
              <a:t> of machine power → </a:t>
            </a:r>
            <a:r>
              <a:rPr lang="en-IN" sz="1600" b="1" dirty="0">
                <a:latin typeface="+mn-lt"/>
              </a:rPr>
              <a:t>~1.25–1.5 MW</a:t>
            </a:r>
            <a:r>
              <a:rPr lang="en-IN" sz="1600" dirty="0">
                <a:latin typeface="+mn-lt"/>
              </a:rPr>
              <a:t> rotor-converter rating)</a:t>
            </a: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r>
              <a:rPr lang="en-IN" sz="1600" b="1" dirty="0">
                <a:latin typeface="+mn-lt"/>
              </a:rPr>
              <a:t>Why this choice? — Key justifications</a:t>
            </a:r>
            <a:br>
              <a:rPr lang="en-IN" sz="1600" b="1" dirty="0">
                <a:latin typeface="+mn-lt"/>
              </a:rPr>
            </a:b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1. </a:t>
            </a:r>
            <a:r>
              <a:rPr lang="en-IN" sz="1600" b="1" dirty="0">
                <a:latin typeface="+mn-lt"/>
              </a:rPr>
              <a:t>Cost &amp; weight efficient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2. </a:t>
            </a:r>
            <a:r>
              <a:rPr lang="en-IN" sz="1600" b="1" dirty="0">
                <a:latin typeface="+mn-lt"/>
              </a:rPr>
              <a:t>High energy capture</a:t>
            </a:r>
            <a:br>
              <a:rPr lang="en-IN" sz="1600" dirty="0">
                <a:latin typeface="+mn-lt"/>
              </a:rPr>
            </a:br>
            <a:r>
              <a:rPr lang="en-IN" sz="1600" dirty="0">
                <a:latin typeface="+mn-lt"/>
              </a:rPr>
              <a:t>3. </a:t>
            </a:r>
            <a:r>
              <a:rPr lang="en-IN" sz="1600" b="1" dirty="0">
                <a:latin typeface="+mn-lt"/>
              </a:rPr>
              <a:t>Proven, industry standard</a:t>
            </a:r>
            <a:br>
              <a:rPr lang="en-IN" sz="1600" dirty="0">
                <a:latin typeface="+mn-lt"/>
              </a:rPr>
            </a:br>
            <a:br>
              <a:rPr lang="en-IN" sz="2000" dirty="0"/>
            </a:br>
            <a:endParaRPr lang="de-DE" dirty="0"/>
          </a:p>
        </p:txBody>
      </p:sp>
      <p:sp>
        <p:nvSpPr>
          <p:cNvPr id="7" name="Titel 21">
            <a:extLst>
              <a:ext uri="{FF2B5EF4-FFF2-40B4-BE49-F238E27FC236}">
                <a16:creationId xmlns:a16="http://schemas.microsoft.com/office/drawing/2014/main" id="{E6CD2585-DD5A-8BCE-7FC1-843E185E8218}"/>
              </a:ext>
            </a:extLst>
          </p:cNvPr>
          <p:cNvSpPr txBox="1">
            <a:spLocks/>
          </p:cNvSpPr>
          <p:nvPr/>
        </p:nvSpPr>
        <p:spPr>
          <a:xfrm>
            <a:off x="838200" y="259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4.Our recommendation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826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7B2B-4BA7-E115-8AFE-28ABDF13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11EA93AF-4497-E644-C385-2B5C2697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5452CBE9-4E94-0B23-BF20-E7785A9F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93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ECC9239-801F-1C45-99EF-D36856F22A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B6A8-CD81-F051-C0E5-F58A92923CD1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el 21">
            <a:extLst>
              <a:ext uri="{FF2B5EF4-FFF2-40B4-BE49-F238E27FC236}">
                <a16:creationId xmlns:a16="http://schemas.microsoft.com/office/drawing/2014/main" id="{042885D1-8E0D-F6BA-3AD2-F667FD7A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027906"/>
            <a:ext cx="10515600" cy="5575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de-DE" sz="1800" dirty="0"/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1600" dirty="0">
                <a:latin typeface="+mn-lt"/>
              </a:rPr>
            </a:br>
            <a:br>
              <a:rPr lang="en-IN" sz="2000" dirty="0"/>
            </a:br>
            <a:endParaRPr lang="de-DE" dirty="0"/>
          </a:p>
        </p:txBody>
      </p:sp>
      <p:sp>
        <p:nvSpPr>
          <p:cNvPr id="7" name="Titel 21">
            <a:extLst>
              <a:ext uri="{FF2B5EF4-FFF2-40B4-BE49-F238E27FC236}">
                <a16:creationId xmlns:a16="http://schemas.microsoft.com/office/drawing/2014/main" id="{9596F030-3892-F80B-E7C8-46382089DB26}"/>
              </a:ext>
            </a:extLst>
          </p:cNvPr>
          <p:cNvSpPr txBox="1">
            <a:spLocks/>
          </p:cNvSpPr>
          <p:nvPr/>
        </p:nvSpPr>
        <p:spPr>
          <a:xfrm>
            <a:off x="838200" y="259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5.How the Converter is Connected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19DD9-D79C-264D-65EB-B2B84862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" y="1385661"/>
            <a:ext cx="7925918" cy="259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89510E-9664-CDD7-CF9F-43F6F0BF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808" y="3872638"/>
            <a:ext cx="7616480" cy="26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8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39FA-8DA7-FAB7-DA6F-42864DCEE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BCA68C5F-160B-CC7D-9964-BD0B1F17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F0F92433-A2FE-C58D-798B-5C9D21E2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94</a:t>
            </a:fld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D64892-B665-C913-0A69-B46767D2F9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Aiswarya Vijayan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E8F479E-01C9-4C7D-5706-AF930D0A713B}"/>
              </a:ext>
            </a:extLst>
          </p:cNvPr>
          <p:cNvSpPr txBox="1">
            <a:spLocks/>
          </p:cNvSpPr>
          <p:nvPr/>
        </p:nvSpPr>
        <p:spPr>
          <a:xfrm>
            <a:off x="8802836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Electrical Drive Train/ Optimus Syria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487C80-A0C3-9BBB-65DD-E9415913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83" y="299351"/>
            <a:ext cx="8229600" cy="1143000"/>
          </a:xfrm>
        </p:spPr>
        <p:txBody>
          <a:bodyPr/>
          <a:lstStyle/>
          <a:p>
            <a:r>
              <a:rPr lang="en-US" dirty="0"/>
              <a:t>6.</a:t>
            </a:r>
            <a:r>
              <a:rPr dirty="0"/>
              <a:t>IGBT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AD42D5-9757-13DF-2DF0-4E25E63A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11075773" cy="4525963"/>
          </a:xfrm>
        </p:spPr>
        <p:txBody>
          <a:bodyPr/>
          <a:lstStyle/>
          <a:p>
            <a:r>
              <a:rPr dirty="0"/>
              <a:t>IGBT (Insulated Gate Bipolar Transistor) combines MOSFET input and BJT output features.</a:t>
            </a:r>
          </a:p>
          <a:p>
            <a:r>
              <a:rPr dirty="0"/>
              <a:t>Used as a high-efficiency switch in converters for AC-DC and DC-AC conversion.</a:t>
            </a:r>
          </a:p>
          <a:p>
            <a:r>
              <a:rPr dirty="0"/>
              <a:t>Advantages: high voltage/current capacity, fast switching, low losses, robust design.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E60-6375-ADD6-F214-17C4D43A0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2" y="3445600"/>
            <a:ext cx="4028303" cy="21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9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6F3C-E304-A05B-36CC-F7987BC5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AEE849D-D9B7-1150-C53E-6FCB88ED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7.Next Step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6C4AA15-98E3-337E-A4C0-934B5E94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Planning: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align our milestone planning with the other teams</a:t>
            </a:r>
          </a:p>
          <a:p>
            <a:endParaRPr lang="en-US" dirty="0"/>
          </a:p>
          <a:p>
            <a:r>
              <a:rPr lang="en-US" dirty="0"/>
              <a:t>Technical: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Generator: more detailed estimation of dimensions (size &amp; rotational speed), Cost.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Converter:  detailed study of IGBT ,Signal used to control IGBT and estimate detailed data of converter.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Market Survey of Generator and converter.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B43599-12CD-0503-2B0F-A99936E08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/>
              <a:t>Aiswarya Vijayan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52FD4-9DF2-8FF1-7802-49C10E70150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10/14/2025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DCAAD-6FE7-ABB8-F183-34B025EBD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/>
              <a:t>Electrical Drivetrain 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C6C4A7-3CDD-4DBA-4660-C6A2EEC435A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A6D213-0805-4C3E-849D-17C75FD348C3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714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文本框"/>
          <p:cNvSpPr>
            <a:spLocks noGrp="1"/>
          </p:cNvSpPr>
          <p:nvPr>
            <p:ph type="title"/>
          </p:nvPr>
        </p:nvSpPr>
        <p:spPr>
          <a:xfrm>
            <a:off x="732679" y="324643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dirty="0"/>
              <a:t>Bibliography </a:t>
            </a:r>
            <a:endParaRPr lang="zh-CN" altLang="en-US" dirty="0"/>
          </a:p>
        </p:txBody>
      </p:sp>
      <p:sp>
        <p:nvSpPr>
          <p:cNvPr id="187" name="文本框"/>
          <p:cNvSpPr txBox="1">
            <a:spLocks/>
          </p:cNvSpPr>
          <p:nvPr/>
        </p:nvSpPr>
        <p:spPr>
          <a:xfrm>
            <a:off x="557419" y="1402048"/>
            <a:ext cx="11077162" cy="485915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just"/>
            <a:r>
              <a:rPr lang="en-IN" sz="1400" dirty="0"/>
              <a:t>[1] S. Müller, M. </a:t>
            </a:r>
            <a:r>
              <a:rPr lang="en-IN" sz="1400" dirty="0" err="1"/>
              <a:t>Deicke</a:t>
            </a:r>
            <a:r>
              <a:rPr lang="en-IN" sz="1400" dirty="0"/>
              <a:t>, and R. W. De </a:t>
            </a:r>
            <a:r>
              <a:rPr lang="en-IN" sz="1400" dirty="0" err="1"/>
              <a:t>Doncker</a:t>
            </a:r>
            <a:r>
              <a:rPr lang="en-IN" sz="1400" dirty="0"/>
              <a:t>, “Doubly fed induction generator systems for wind turbines,” </a:t>
            </a:r>
            <a:r>
              <a:rPr lang="en-IN" sz="1400" i="1" dirty="0"/>
              <a:t>IEEE Ind. Appl. Mag.</a:t>
            </a:r>
            <a:r>
              <a:rPr lang="en-IN" sz="1400" dirty="0"/>
              <a:t>, vol. 8, no. 3, pp. 26–33, May–Jun. 2002.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[2] F. Blaabjerg and K. Ma, “Wind energy systems,” </a:t>
            </a:r>
            <a:r>
              <a:rPr lang="en-IN" sz="1400" i="1" dirty="0"/>
              <a:t>Proc. IEEE</a:t>
            </a:r>
            <a:r>
              <a:rPr lang="en-IN" sz="1400" dirty="0"/>
              <a:t>, vol. 105, no. 11, pp. 2116–2131, Nov. 2017.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[3] M. </a:t>
            </a:r>
            <a:r>
              <a:rPr lang="en-IN" sz="1400" dirty="0" err="1"/>
              <a:t>Liserre</a:t>
            </a:r>
            <a:r>
              <a:rPr lang="en-IN" sz="1400" dirty="0"/>
              <a:t>, R. Cárdenas, M. Molinas, and J. Rodríguez, “Overview of multi-MW wind turbines and wind parks,” </a:t>
            </a:r>
            <a:r>
              <a:rPr lang="en-IN" sz="1400" i="1" dirty="0"/>
              <a:t>IEEE Trans. Ind. Electron.</a:t>
            </a:r>
            <a:r>
              <a:rPr lang="en-IN" sz="1400" dirty="0"/>
              <a:t>, vol. 58, no. 4, pp. 1081–1095, Apr. 2011.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[4] H. Polinder, J. A. Ferreira, and B. B. Jensen, “Trends in wind turbine generator systems,” </a:t>
            </a:r>
            <a:r>
              <a:rPr lang="en-IN" sz="1400" i="1" dirty="0"/>
              <a:t>IEEE J. Emerg. Sel. Topics Power Electron.</a:t>
            </a:r>
            <a:r>
              <a:rPr lang="en-IN" sz="1400" dirty="0"/>
              <a:t>, vol. 1, no. 3, pp. 174–185, Sep. 2013.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[5] G. Abad, J. López, M. Á. Rodríguez, L. </a:t>
            </a:r>
            <a:r>
              <a:rPr lang="en-IN" sz="1400" dirty="0" err="1"/>
              <a:t>Marroyo</a:t>
            </a:r>
            <a:r>
              <a:rPr lang="en-IN" sz="1400" dirty="0"/>
              <a:t>, and G. Iwanski, </a:t>
            </a:r>
            <a:r>
              <a:rPr lang="en-IN" sz="1400" i="1" dirty="0"/>
              <a:t>Doubly Fed Induction Machine: </a:t>
            </a:r>
            <a:r>
              <a:rPr lang="en-IN" sz="1400" i="1" dirty="0" err="1"/>
              <a:t>Modeling</a:t>
            </a:r>
            <a:r>
              <a:rPr lang="en-IN" sz="1400" i="1" dirty="0"/>
              <a:t> and Control for Wind Energy Generation.</a:t>
            </a:r>
            <a:r>
              <a:rPr lang="en-IN" sz="1400" dirty="0"/>
              <a:t> Hoboken, NJ, USA: IEEE Press/Wiley, 2011.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[6] Infineon Technologies AG, “FF1500R17IP5 IGBT module datasheet,” </a:t>
            </a:r>
            <a:r>
              <a:rPr lang="en-IN" sz="1400" i="1" dirty="0"/>
              <a:t>Infineon Technologies</a:t>
            </a:r>
            <a:r>
              <a:rPr lang="en-IN" sz="1400" dirty="0"/>
              <a:t>, Munich, Germany, 2023.  </a:t>
            </a:r>
            <a:r>
              <a:rPr lang="en-IN" sz="1400" dirty="0">
                <a:hlinkClick r:id="rId3"/>
              </a:rPr>
              <a:t>https://www.infineon.com/dgdl/Infineon-FF1500R17IP5-DataSheet-v02_01-EN.pdf</a:t>
            </a:r>
            <a:r>
              <a:rPr lang="en-IN" sz="1400" dirty="0"/>
              <a:t>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[7] Vestas Wind Systems A/S, “V150-5.0 MW technical brochure,” </a:t>
            </a:r>
            <a:r>
              <a:rPr lang="en-IN" sz="1400" i="1" dirty="0"/>
              <a:t>Vestas</a:t>
            </a:r>
            <a:r>
              <a:rPr lang="en-IN" sz="1400" dirty="0"/>
              <a:t>, Aarhus, Denmark, 2023. </a:t>
            </a:r>
            <a:r>
              <a:rPr lang="en-IN" sz="1400" dirty="0">
                <a:hlinkClick r:id="rId4"/>
              </a:rPr>
              <a:t>https://www.vestas.com/en/products/5-mw-platform</a:t>
            </a:r>
            <a:r>
              <a:rPr lang="en-IN" sz="1400" dirty="0"/>
              <a:t>.</a:t>
            </a:r>
          </a:p>
          <a:p>
            <a:pPr algn="just"/>
            <a:endParaRPr lang="en-IN" sz="1400" dirty="0"/>
          </a:p>
          <a:p>
            <a:pPr algn="just"/>
            <a:r>
              <a:rPr lang="en-IN" sz="1400" dirty="0"/>
              <a:t>[8] ABB Group, “Converters and drives for wind power applications,” </a:t>
            </a:r>
            <a:r>
              <a:rPr lang="en-IN" sz="1400" i="1" dirty="0"/>
              <a:t>ABB</a:t>
            </a:r>
            <a:r>
              <a:rPr lang="en-IN" sz="1400" dirty="0"/>
              <a:t>, Zurich, Switzerland, 2024. </a:t>
            </a:r>
            <a:r>
              <a:rPr lang="en-IN" sz="1400" dirty="0">
                <a:hlinkClick r:id="rId5"/>
              </a:rPr>
              <a:t>https://new.abb.com/drives/industries</a:t>
            </a:r>
            <a:r>
              <a:rPr lang="en-IN" sz="1400">
                <a:hlinkClick r:id="rId5"/>
              </a:rPr>
              <a:t>/wind</a:t>
            </a:r>
            <a:r>
              <a:rPr lang="en-IN" sz="1400"/>
              <a:t>.</a:t>
            </a:r>
            <a:endParaRPr lang="en-IN" sz="1400" dirty="0"/>
          </a:p>
          <a:p>
            <a:endParaRPr lang="en-IN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F4E31-D8EF-BD6B-0B21-F913357B082A}"/>
              </a:ext>
            </a:extLst>
          </p:cNvPr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pPr algn="r"/>
            <a:r>
              <a:rPr lang="en-US" altLang="zh-CN" sz="120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Electrical Drivetrain / Optimus Syria</a:t>
            </a:r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25A4F-3163-9DBF-FD18-19E943A66680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ct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chemeClr val="bg1"/>
                </a:solidFill>
                <a:latin typeface="Aptos" charset="0"/>
                <a:ea typeface="等线" charset="0"/>
                <a:cs typeface="Aptos" charset="0"/>
              </a:rPr>
              <a:t>96</a:t>
            </a:fld>
            <a:endParaRPr lang="zh-CN" altLang="en-US" sz="1200">
              <a:solidFill>
                <a:schemeClr val="bg1"/>
              </a:solidFill>
              <a:latin typeface="Aptos" charset="0"/>
              <a:ea typeface="等线" charset="0"/>
              <a:cs typeface="Apto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190375-C0A5-B607-2D28-C5BAE35F1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032" y="6522693"/>
            <a:ext cx="5596613" cy="36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50FB-0F77-2AFD-5052-3F1383A74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142" y="6563174"/>
            <a:ext cx="288365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BE6549-3E86-5AE5-9E5E-148C592FC8C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prstGeom prst="rect">
            <a:avLst/>
          </a:prstGeom>
        </p:spPr>
        <p:txBody>
          <a:bodyPr/>
          <a:lstStyle/>
          <a:p>
            <a:fld id="{E9760055-B4F0-4D03-A54C-8326910BC371}" type="datetime1">
              <a:rPr lang="en-GB" smtClean="0"/>
              <a:t>13/10/2025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6649A-1E87-C9DD-E3C2-12FE7407BD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/>
              <a:t> Optimus Syria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0F9B30-73C2-F457-56BA-0324B8569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CFA37C-C6C3-881E-9DEF-5A96ED2C1D15}"/>
              </a:ext>
            </a:extLst>
          </p:cNvPr>
          <p:cNvSpPr txBox="1">
            <a:spLocks/>
          </p:cNvSpPr>
          <p:nvPr/>
        </p:nvSpPr>
        <p:spPr>
          <a:xfrm>
            <a:off x="1565241" y="235849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endParaRPr lang="en-GB" sz="40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103C8AC-ACFF-082C-E04A-301598446FCB}"/>
              </a:ext>
            </a:extLst>
          </p:cNvPr>
          <p:cNvSpPr txBox="1">
            <a:spLocks/>
          </p:cNvSpPr>
          <p:nvPr/>
        </p:nvSpPr>
        <p:spPr>
          <a:xfrm>
            <a:off x="1524000" y="2492563"/>
            <a:ext cx="9144000" cy="912598"/>
          </a:xfrm>
          <a:prstGeom prst="rect">
            <a:avLst/>
          </a:prstGeom>
        </p:spPr>
        <p:txBody>
          <a:bodyPr numCol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 (Textkörper)"/>
                <a:ea typeface="+mj-ea"/>
                <a:cs typeface="+mj-cs"/>
              </a:defRPr>
            </a:lvl1pPr>
          </a:lstStyle>
          <a:p>
            <a:r>
              <a:rPr lang="it-IT" sz="4000"/>
              <a:t>Weekly report: </a:t>
            </a:r>
            <a:r>
              <a:rPr lang="it-IT" sz="4000" err="1"/>
              <a:t>Grid</a:t>
            </a:r>
            <a:r>
              <a:rPr lang="it-IT" sz="4000"/>
              <a:t> Code Development</a:t>
            </a:r>
            <a:endParaRPr lang="en-GB" sz="40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5C6A5A-D647-B958-532A-B6FD2180F534}"/>
              </a:ext>
            </a:extLst>
          </p:cNvPr>
          <p:cNvSpPr txBox="1"/>
          <p:nvPr/>
        </p:nvSpPr>
        <p:spPr>
          <a:xfrm>
            <a:off x="3591498" y="3539230"/>
            <a:ext cx="4786685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it-IT" sz="2000">
                <a:latin typeface="Aptos (Textkörper)"/>
              </a:rPr>
              <a:t>Week </a:t>
            </a:r>
            <a:r>
              <a:rPr lang="it-IT" sz="2000" err="1">
                <a:latin typeface="Aptos (Textkörper)"/>
              </a:rPr>
              <a:t>number</a:t>
            </a:r>
            <a:r>
              <a:rPr lang="it-IT" sz="2000">
                <a:latin typeface="Aptos (Textkörper)"/>
              </a:rPr>
              <a:t>: 3</a:t>
            </a:r>
          </a:p>
          <a:p>
            <a:pPr algn="ctr"/>
            <a:r>
              <a:rPr lang="it-IT" sz="2000">
                <a:latin typeface="Aptos (Textkörper)"/>
              </a:rPr>
              <a:t>Date: 14/10/2025</a:t>
            </a:r>
          </a:p>
          <a:p>
            <a:pPr algn="ctr"/>
            <a:r>
              <a:rPr lang="it-IT" sz="2000">
                <a:latin typeface="Aptos (Textkörper)"/>
              </a:rPr>
              <a:t>Supervisor:</a:t>
            </a:r>
            <a:r>
              <a:rPr lang="it-IT">
                <a:latin typeface="Aptos"/>
              </a:rPr>
              <a:t> Prof. Dr.-Ing. </a:t>
            </a:r>
            <a:r>
              <a:rPr lang="it-IT" err="1">
                <a:latin typeface="Aptos"/>
              </a:rPr>
              <a:t>Saiju</a:t>
            </a:r>
            <a:endParaRPr lang="it-IT">
              <a:latin typeface="Aptos"/>
            </a:endParaRPr>
          </a:p>
          <a:p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C000AB-BF1C-5055-7B6C-B6CC03EBAE85}"/>
              </a:ext>
            </a:extLst>
          </p:cNvPr>
          <p:cNvSpPr txBox="1">
            <a:spLocks/>
          </p:cNvSpPr>
          <p:nvPr/>
        </p:nvSpPr>
        <p:spPr>
          <a:xfrm>
            <a:off x="3420429" y="4789634"/>
            <a:ext cx="5128821" cy="33171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Aptos (Textkörper)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Presented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: </a:t>
            </a:r>
            <a:r>
              <a:rPr lang="de-DE" sz="1400"/>
              <a:t>Vijay Bogala / </a:t>
            </a:r>
            <a:r>
              <a:rPr lang="de-DE"/>
              <a:t>Josef Remberger </a:t>
            </a:r>
          </a:p>
        </p:txBody>
      </p:sp>
    </p:spTree>
    <p:extLst>
      <p:ext uri="{BB962C8B-B14F-4D97-AF65-F5344CB8AC3E}">
        <p14:creationId xmlns:p14="http://schemas.microsoft.com/office/powerpoint/2010/main" val="73734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8A5761-C58E-5FDF-F2C0-8788E28E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Simulink simulation</a:t>
            </a:r>
          </a:p>
          <a:p>
            <a:pPr lvl="1"/>
            <a:r>
              <a:rPr lang="en-US"/>
              <a:t>Block Scheme </a:t>
            </a:r>
          </a:p>
          <a:p>
            <a:pPr lvl="1"/>
            <a:r>
              <a:rPr lang="en-US"/>
              <a:t>Simulation Results</a:t>
            </a:r>
          </a:p>
          <a:p>
            <a:r>
              <a:rPr lang="en-US"/>
              <a:t>German vs. Syrian grid code</a:t>
            </a:r>
          </a:p>
          <a:p>
            <a:r>
              <a:rPr lang="en-US"/>
              <a:t>Further work</a:t>
            </a:r>
          </a:p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B97233-25F0-AC70-89CB-32DC983F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List of 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2F8E95-F853-D383-97C6-DACDAC8A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9371BD-3289-37AA-010C-E60A7C4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Grid Code Development/ Optimus Syria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5AD07-F640-5D0C-F7E5-7D452038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31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69788C-3D63-655C-B160-44D54064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 Simulink simulation 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8FF2E8-9003-14B1-C723-372819E3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/>
              <a:t>Based on the “Wind Farm - </a:t>
            </a:r>
            <a:r>
              <a:rPr lang="en-US"/>
              <a:t>Doubly-Fed Induction Generator (DFIG) Average Model” in MATLAB</a:t>
            </a:r>
            <a:endParaRPr lang="en-US" b="0" i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  <a:p>
            <a:r>
              <a:rPr lang="en-GB"/>
              <a:t> Simulation Setup: Voltage Dip of 0.2 </a:t>
            </a:r>
            <a:r>
              <a:rPr lang="en-GB" err="1"/>
              <a:t>pu</a:t>
            </a:r>
            <a:r>
              <a:rPr lang="en-GB"/>
              <a:t> in a period of 0.5 sec. with a 5 MW DFIG</a:t>
            </a:r>
          </a:p>
          <a:p>
            <a:r>
              <a:rPr lang="en-GB"/>
              <a:t>Simulation Target: </a:t>
            </a:r>
            <a:r>
              <a:rPr lang="en-US"/>
              <a:t>Analysis of Low Voltage Ride-Through (LVRT) Behavior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1D73C-0798-D64A-65F8-347CE6F0278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566803"/>
            <a:ext cx="1111370" cy="365125"/>
          </a:xfrm>
        </p:spPr>
        <p:txBody>
          <a:bodyPr/>
          <a:lstStyle/>
          <a:p>
            <a:fld id="{02AEE8E4-D792-40D2-B8D4-0007E21A0CF8}" type="datetime1">
              <a:rPr lang="en-GB" smtClean="0"/>
              <a:t>13/10/2025</a:t>
            </a:fld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34618D-9962-E5B2-2630-9F76D5D6602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949570" y="6566803"/>
            <a:ext cx="928958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64777-270B-BA9C-6314-1758115199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8474613" y="6564113"/>
            <a:ext cx="2879187" cy="365125"/>
          </a:xfrm>
        </p:spPr>
        <p:txBody>
          <a:bodyPr/>
          <a:lstStyle/>
          <a:p>
            <a:r>
              <a:rPr lang="en-GB"/>
              <a:t>Griid Code Development / Optimus Syria</a:t>
            </a:r>
          </a:p>
        </p:txBody>
      </p:sp>
    </p:spTree>
    <p:extLst>
      <p:ext uri="{BB962C8B-B14F-4D97-AF65-F5344CB8AC3E}">
        <p14:creationId xmlns:p14="http://schemas.microsoft.com/office/powerpoint/2010/main" val="305299856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F026A4-FAA2-4B3F-9818-6FE8267138C8}" vid="{90728898-6A8E-4A9D-99E4-96286F346DC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FAF026A4-FAA2-4B3F-9818-6FE8267138C8}" vid="{40D391B5-CD9D-4991-B15A-0D3091F998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190</TotalTime>
  <Words>14923</Words>
  <Application>Microsoft Office PowerPoint</Application>
  <PresentationFormat>Widescreen</PresentationFormat>
  <Paragraphs>2537</Paragraphs>
  <Slides>197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20" baseType="lpstr">
      <vt:lpstr>Aptos</vt:lpstr>
      <vt:lpstr>Aptos (Textkörper)</vt:lpstr>
      <vt:lpstr>Aptos Display</vt:lpstr>
      <vt:lpstr>Arial</vt:lpstr>
      <vt:lpstr>Arial,Sans-Serif</vt:lpstr>
      <vt:lpstr>Calibri</vt:lpstr>
      <vt:lpstr>Calibri Light</vt:lpstr>
      <vt:lpstr>Cambria</vt:lpstr>
      <vt:lpstr>Cambria Math</vt:lpstr>
      <vt:lpstr>Courier New</vt:lpstr>
      <vt:lpstr>fkGroteskNeue</vt:lpstr>
      <vt:lpstr>KaTeX_Math</vt:lpstr>
      <vt:lpstr>Lato</vt:lpstr>
      <vt:lpstr>Roboto</vt:lpstr>
      <vt:lpstr>Segoe UI</vt:lpstr>
      <vt:lpstr>Symbol</vt:lpstr>
      <vt:lpstr>Tahoma</vt:lpstr>
      <vt:lpstr>Times New Roman</vt:lpstr>
      <vt:lpstr>Wingdings</vt:lpstr>
      <vt:lpstr>Wingdings,Sans-Serif</vt:lpstr>
      <vt:lpstr>Benutzerdefiniertes Design</vt:lpstr>
      <vt:lpstr>Office</vt:lpstr>
      <vt:lpstr>Worksheet</vt:lpstr>
      <vt:lpstr>PowerPoint Presentation</vt:lpstr>
      <vt:lpstr>Weekly Report: Management Team</vt:lpstr>
      <vt:lpstr>List of contents</vt:lpstr>
      <vt:lpstr>1. Main Design Parameters</vt:lpstr>
      <vt:lpstr>2. Rated Rotor Speed</vt:lpstr>
      <vt:lpstr>3. Tip Speed</vt:lpstr>
      <vt:lpstr>3.i. Comparsion with Benchmarks</vt:lpstr>
      <vt:lpstr>Bibliography / Management team / PM</vt:lpstr>
      <vt:lpstr>4.i Why starting with tip speed?</vt:lpstr>
      <vt:lpstr>4.ii Tip speed design drives</vt:lpstr>
      <vt:lpstr>4.iii Noise regulations</vt:lpstr>
      <vt:lpstr>4.iii Noise regulations</vt:lpstr>
      <vt:lpstr>4.iv Final decision</vt:lpstr>
      <vt:lpstr>4.iv Final decision</vt:lpstr>
      <vt:lpstr>4.iv Final decision</vt:lpstr>
      <vt:lpstr>Bibliography – Management team</vt:lpstr>
      <vt:lpstr>Weekly report: Team Project Development</vt:lpstr>
      <vt:lpstr>List of content</vt:lpstr>
      <vt:lpstr>Criteria of site selection</vt:lpstr>
      <vt:lpstr>PowerPoint Presentation</vt:lpstr>
      <vt:lpstr>PowerPoint Presentation</vt:lpstr>
      <vt:lpstr>Energy profile in syria</vt:lpstr>
      <vt:lpstr> Site Comparison</vt:lpstr>
      <vt:lpstr>OLD Distance Analysis– Qattinah</vt:lpstr>
      <vt:lpstr>Update Distance Analysis– Qattinah</vt:lpstr>
      <vt:lpstr>Noise Regulation Context — Syria</vt:lpstr>
      <vt:lpstr>Recommended Noise Criteria for Wind Turbine Project </vt:lpstr>
      <vt:lpstr>Site final decision</vt:lpstr>
      <vt:lpstr>CRITICAL ASSESSMENT OF THE RESULTS</vt:lpstr>
      <vt:lpstr>References</vt:lpstr>
      <vt:lpstr>Weekly report: Load &amp; Dynamics</vt:lpstr>
      <vt:lpstr>Agenda</vt:lpstr>
      <vt:lpstr>Environmental Inputs</vt:lpstr>
      <vt:lpstr>Simulated Loads</vt:lpstr>
      <vt:lpstr>OpenFAST Load Simulations </vt:lpstr>
      <vt:lpstr>TurbSim Input File</vt:lpstr>
      <vt:lpstr>OpenFAST 3.0 Inflow File</vt:lpstr>
      <vt:lpstr>Wind Time Series</vt:lpstr>
      <vt:lpstr>Conceptual Illustration</vt:lpstr>
      <vt:lpstr>Future Plan</vt:lpstr>
      <vt:lpstr>References</vt:lpstr>
      <vt:lpstr>Weekly report: Feedback Controller</vt:lpstr>
      <vt:lpstr>List of Contents</vt:lpstr>
      <vt:lpstr>Tasks of the Week</vt:lpstr>
      <vt:lpstr>Wind Field Generation</vt:lpstr>
      <vt:lpstr>Wind Field Generation </vt:lpstr>
      <vt:lpstr>Wind Field Generation </vt:lpstr>
      <vt:lpstr>Calculation for Hub Height</vt:lpstr>
      <vt:lpstr>Simulation Settings</vt:lpstr>
      <vt:lpstr>Result 1</vt:lpstr>
      <vt:lpstr>Result  2</vt:lpstr>
      <vt:lpstr>Result 3</vt:lpstr>
      <vt:lpstr>Conclusion</vt:lpstr>
      <vt:lpstr>Bibliography – Feedback Controller</vt:lpstr>
      <vt:lpstr>Report : Lidar Assisted Controller</vt:lpstr>
      <vt:lpstr>List of contents</vt:lpstr>
      <vt:lpstr>Bladed Control Interfaces </vt:lpstr>
      <vt:lpstr>Handshake Process (Record 1) </vt:lpstr>
      <vt:lpstr>Array Data Exchange</vt:lpstr>
      <vt:lpstr>Link to OpenFAST</vt:lpstr>
      <vt:lpstr>DLL Comunication</vt:lpstr>
      <vt:lpstr>Git and Github</vt:lpstr>
      <vt:lpstr>Git and Github</vt:lpstr>
      <vt:lpstr>Git  And Github</vt:lpstr>
      <vt:lpstr>Git And Github</vt:lpstr>
      <vt:lpstr>Bibliography – Lidar  Assisted controller</vt:lpstr>
      <vt:lpstr>Rotor Blade Design</vt:lpstr>
      <vt:lpstr>List of contents </vt:lpstr>
      <vt:lpstr>Overview</vt:lpstr>
      <vt:lpstr>Tip Speed</vt:lpstr>
      <vt:lpstr>Tip Speed Ratio (TSR)</vt:lpstr>
      <vt:lpstr>Why it is important?</vt:lpstr>
      <vt:lpstr>Thickness Distribution</vt:lpstr>
      <vt:lpstr>Next Week’s Work</vt:lpstr>
      <vt:lpstr>Bibliography</vt:lpstr>
      <vt:lpstr>Team 5 – Rotor Blade Structures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  <vt:lpstr>List of contents</vt:lpstr>
      <vt:lpstr>1.Concept of a Converter in a Wind Turbine</vt:lpstr>
      <vt:lpstr>2.Main function of a converter</vt:lpstr>
      <vt:lpstr>3.Types of converters</vt:lpstr>
      <vt:lpstr>                Partial-scale back-to-back Voltage-Source Converter (VSC) — Rotor-Side Converter (RSC) + DC-link capacitor + Grid-Side Converter (GSC), IGBT-based, with grid-side LCL filter. (Converter rated ≈ 25–30% of machine power → ~1.25–1.5 MW rotor-converter rating)   Why this choice? — Key justifications  1. Cost &amp; weight efficient 2. High energy capture 3. Proven, industry standard  </vt:lpstr>
      <vt:lpstr>                     </vt:lpstr>
      <vt:lpstr>6.IGBT Overview</vt:lpstr>
      <vt:lpstr>7.Next Step</vt:lpstr>
      <vt:lpstr>Bibliography </vt:lpstr>
      <vt:lpstr>PowerPoint Presentation</vt:lpstr>
      <vt:lpstr>List of contents</vt:lpstr>
      <vt:lpstr>1. Simulink simulation </vt:lpstr>
      <vt:lpstr>1-i. Block Scheme</vt:lpstr>
      <vt:lpstr>1-ii. Simulation Results</vt:lpstr>
      <vt:lpstr>1-ii. Simulation Results</vt:lpstr>
      <vt:lpstr>2. German vs. Syrian grid code</vt:lpstr>
      <vt:lpstr>2. German vs. Syrian grid code</vt:lpstr>
      <vt:lpstr>3. Further work</vt:lpstr>
      <vt:lpstr>Bibliography – Grid Code Development</vt:lpstr>
      <vt:lpstr>Rotor Hub And Pitch System Presenter: Muthu Thirunavukarasu</vt:lpstr>
      <vt:lpstr>List of contents </vt:lpstr>
      <vt:lpstr>Paired comparison of Pitch Control Systems</vt:lpstr>
      <vt:lpstr>Value benefit analysis (Weighted Evaluation)</vt:lpstr>
      <vt:lpstr>PowerPoint Presentation</vt:lpstr>
      <vt:lpstr>Pitch torque Assumption</vt:lpstr>
      <vt:lpstr>Torque on Motor side</vt:lpstr>
      <vt:lpstr>PowerPoint Presentation</vt:lpstr>
      <vt:lpstr>PowerPoint Presentation</vt:lpstr>
      <vt:lpstr>Bearing types &amp; Comparison</vt:lpstr>
      <vt:lpstr>PowerPoint Presentation</vt:lpstr>
      <vt:lpstr>PowerPoint Presentation</vt:lpstr>
      <vt:lpstr>PowerPoint Presentation</vt:lpstr>
      <vt:lpstr>Market research to find a suitable pitch drive</vt:lpstr>
      <vt:lpstr>PowerPoint Presentation</vt:lpstr>
      <vt:lpstr>Bibliography</vt:lpstr>
      <vt:lpstr>Weekly Presentation: Rotor Bearing System</vt:lpstr>
      <vt:lpstr>Agenda</vt:lpstr>
      <vt:lpstr>Task of the week</vt:lpstr>
      <vt:lpstr>Comparing the opinions</vt:lpstr>
      <vt:lpstr>Solution for Negative Aspects in Journal Bearings</vt:lpstr>
      <vt:lpstr>Solution for Negative Aspects in Journal Bearings</vt:lpstr>
      <vt:lpstr>Three point suspension system</vt:lpstr>
      <vt:lpstr>Loads equilibrium of 3-point suspension system</vt:lpstr>
      <vt:lpstr>Loads equilibrium of 3-point suspension system</vt:lpstr>
      <vt:lpstr>Rotor Shaft Design Procedure</vt:lpstr>
      <vt:lpstr>Rotor Shaft Design Procedure</vt:lpstr>
      <vt:lpstr>Rotor Shaft Design Procedure</vt:lpstr>
      <vt:lpstr>Rotor Shaft Design Procedure</vt:lpstr>
      <vt:lpstr>GL Standards for Rotor Lock</vt:lpstr>
      <vt:lpstr>Rotor Lock </vt:lpstr>
      <vt:lpstr>Bibiliography</vt:lpstr>
      <vt:lpstr>Weekly report: Team Gearbox, Brake, Coupling </vt:lpstr>
      <vt:lpstr>Agenda for 4th week</vt:lpstr>
      <vt:lpstr>Steps for Gearbox Concept Design</vt:lpstr>
      <vt:lpstr>Gearbox Design &amp; Dimensioning</vt:lpstr>
      <vt:lpstr>Gearbox system</vt:lpstr>
      <vt:lpstr> Gearbox system</vt:lpstr>
      <vt:lpstr>Rotor Brake</vt:lpstr>
      <vt:lpstr>Rotor Brake</vt:lpstr>
      <vt:lpstr>Rotor Brake</vt:lpstr>
      <vt:lpstr>Rotor Brake</vt:lpstr>
      <vt:lpstr>Rotor Brake</vt:lpstr>
      <vt:lpstr>Coupling</vt:lpstr>
      <vt:lpstr>Coupling</vt:lpstr>
      <vt:lpstr>Coupling</vt:lpstr>
      <vt:lpstr>Coupling</vt:lpstr>
      <vt:lpstr>Bibliography </vt:lpstr>
      <vt:lpstr>Weekly report: Machine Bed &amp; Yaw System</vt:lpstr>
      <vt:lpstr>Contents</vt:lpstr>
      <vt:lpstr>3-Point Suspension Example Optimus-92</vt:lpstr>
      <vt:lpstr>Design Requirement for Bed Plate with 3-point Suspension</vt:lpstr>
      <vt:lpstr>Study Models For Bed plate - Optimus 92 LE with Hybrid Str.</vt:lpstr>
      <vt:lpstr>The Free Body Diagram</vt:lpstr>
      <vt:lpstr>The Objective &amp; Scope of the Load Transfer Tool</vt:lpstr>
      <vt:lpstr>Accurate Loads: From Input to Design Check</vt:lpstr>
      <vt:lpstr>Yaw Bearing Diameter Estimation   </vt:lpstr>
      <vt:lpstr>References</vt:lpstr>
      <vt:lpstr>Weekly report: Tower structure </vt:lpstr>
      <vt:lpstr>List of contents</vt:lpstr>
      <vt:lpstr>PowerPoint Presentation</vt:lpstr>
      <vt:lpstr>PowerPoint Presentation</vt:lpstr>
      <vt:lpstr>PowerPoint Presentation</vt:lpstr>
      <vt:lpstr>PowerPoint Presentation</vt:lpstr>
      <vt:lpstr>Obstacles of the Transportation, for choosing the Tubular Steel structure.</vt:lpstr>
      <vt:lpstr>1- A Hybrid tower structure(Concrete bottom, Steel top). 2- Segments of Tubular steel with vertical connections.</vt:lpstr>
      <vt:lpstr> Pros: -Lower cost if concrete is cheap. -Very stiff and stable base. -Better damping and corrosion resistance.  Cons: -Heavier → harder to transport and lift. -Slower construction. -Complex concrete–steel connection.</vt:lpstr>
      <vt:lpstr>PowerPoint Presentation</vt:lpstr>
      <vt:lpstr>PowerPoint Presentation</vt:lpstr>
      <vt:lpstr>PowerPoint Presentation</vt:lpstr>
      <vt:lpstr>work distribution </vt:lpstr>
      <vt:lpstr>Weekly report: Foundation Team </vt:lpstr>
      <vt:lpstr>List of content</vt:lpstr>
      <vt:lpstr>PowerPoint Presentation</vt:lpstr>
      <vt:lpstr>Input Data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Weekly report: Storage System</vt:lpstr>
      <vt:lpstr>Battery Technologies for Large-Scale Energy Storage</vt:lpstr>
      <vt:lpstr>Introduction</vt:lpstr>
      <vt:lpstr>Introduction</vt:lpstr>
      <vt:lpstr>Introduction</vt:lpstr>
      <vt:lpstr>Introduction</vt:lpstr>
      <vt:lpstr>Applications for Wind Energy Storage in Syria</vt:lpstr>
      <vt:lpstr>Lithium-Ion Battery</vt:lpstr>
      <vt:lpstr>Lithium-Ion Technical Performance</vt:lpstr>
      <vt:lpstr>Lithium-Ion Technical Performance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De Mita</dc:creator>
  <cp:lastModifiedBy>Federico De Mita</cp:lastModifiedBy>
  <cp:revision>3</cp:revision>
  <dcterms:created xsi:type="dcterms:W3CDTF">2025-10-10T09:03:26Z</dcterms:created>
  <dcterms:modified xsi:type="dcterms:W3CDTF">2025-10-13T21:16:14Z</dcterms:modified>
</cp:coreProperties>
</file>